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357" r:id="rId3"/>
    <p:sldId id="266" r:id="rId4"/>
    <p:sldId id="283" r:id="rId5"/>
    <p:sldId id="268" r:id="rId6"/>
    <p:sldId id="359" r:id="rId7"/>
    <p:sldId id="363" r:id="rId8"/>
    <p:sldId id="361" r:id="rId9"/>
    <p:sldId id="360" r:id="rId10"/>
    <p:sldId id="366" r:id="rId11"/>
    <p:sldId id="367" r:id="rId12"/>
    <p:sldId id="364" r:id="rId13"/>
    <p:sldId id="382" r:id="rId14"/>
    <p:sldId id="368" r:id="rId15"/>
    <p:sldId id="383" r:id="rId16"/>
    <p:sldId id="377" r:id="rId17"/>
    <p:sldId id="372" r:id="rId18"/>
    <p:sldId id="378" r:id="rId19"/>
    <p:sldId id="381" r:id="rId20"/>
    <p:sldId id="379" r:id="rId21"/>
    <p:sldId id="371" r:id="rId22"/>
    <p:sldId id="374" r:id="rId23"/>
    <p:sldId id="373" r:id="rId24"/>
    <p:sldId id="375" r:id="rId25"/>
    <p:sldId id="376" r:id="rId26"/>
    <p:sldId id="345" r:id="rId27"/>
  </p:sldIdLst>
  <p:sldSz cx="12192000" cy="6858000"/>
  <p:notesSz cx="6858000" cy="9144000"/>
  <p:embeddedFontLst>
    <p:embeddedFont>
      <p:font typeface="Ubuntu Condensed" panose="020B0506030602030204" pitchFamily="34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C8D5EE"/>
    <a:srgbClr val="DAE4F3"/>
    <a:srgbClr val="FFFFFF"/>
    <a:srgbClr val="D3D3D3"/>
    <a:srgbClr val="C1C3C6"/>
    <a:srgbClr val="ED7D31"/>
    <a:srgbClr val="767171"/>
    <a:srgbClr val="D0CECE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74344" autoAdjust="0"/>
  </p:normalViewPr>
  <p:slideViewPr>
    <p:cSldViewPr snapToGrid="0">
      <p:cViewPr varScale="1">
        <p:scale>
          <a:sx n="87" d="100"/>
          <a:sy n="87" d="100"/>
        </p:scale>
        <p:origin x="5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pPr>
            <a:r>
              <a:rPr lang="ko-KR" altLang="en-US" dirty="0">
                <a:latin typeface="+mj-ea"/>
                <a:ea typeface="+mj-ea"/>
              </a:rPr>
              <a:t>소비자 불만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4095757220225743E-2"/>
          <c:y val="0.20561694127618277"/>
          <c:w val="0.5251080865127794"/>
          <c:h val="0.674572918715066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소비자 불만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9D-4C33-8000-A82B5C34EB0C}"/>
              </c:ext>
            </c:extLst>
          </c:dPt>
          <c:dPt>
            <c:idx val="1"/>
            <c:bubble3D val="0"/>
            <c:explosion val="21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466-4E9E-807C-F9460FED881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09D-4C33-8000-A82B5C34EB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09D-4C33-8000-A82B5C34EB0C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3CA87248-7BF9-4208-850C-035ED13DD80D}" type="VALUE">
                      <a:rPr lang="en-US" altLang="ko-KR" sz="1500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466-4E9E-807C-F9460FED8818}"/>
                </c:ext>
              </c:extLst>
            </c:dLbl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품질 불량</c:v>
                </c:pt>
                <c:pt idx="1">
                  <c:v>허위 및 과장표시</c:v>
                </c:pt>
                <c:pt idx="2">
                  <c:v>교환, 환불 어려움</c:v>
                </c:pt>
                <c:pt idx="3">
                  <c:v>배송지연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34.299999999999997</c:v>
                </c:pt>
                <c:pt idx="1">
                  <c:v>32.9</c:v>
                </c:pt>
                <c:pt idx="2">
                  <c:v>16.399999999999999</c:v>
                </c:pt>
                <c:pt idx="3">
                  <c:v>16.399999999999999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6-4E9E-807C-F9460FED881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accent2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B5A2E-1F2C-42DA-A145-D6661F8CA213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7ABD6-409E-4C2A-A929-8C7040DB6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7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14F65-9FC0-4365-A4AB-98CAF3A42BA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67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리뷰들을 보여주는 페이지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작성 날짜</a:t>
            </a:r>
            <a:r>
              <a:rPr lang="en-US" altLang="ko-KR" dirty="0"/>
              <a:t> </a:t>
            </a:r>
            <a:r>
              <a:rPr lang="ko-KR" altLang="en-US" dirty="0"/>
              <a:t>등을 확인할 수 있음</a:t>
            </a:r>
            <a:r>
              <a:rPr lang="en-US" altLang="ko-KR" dirty="0"/>
              <a:t>, (</a:t>
            </a:r>
            <a:r>
              <a:rPr lang="ko-KR" altLang="en-US" dirty="0"/>
              <a:t>리뷰에 대한 분석도 </a:t>
            </a:r>
            <a:r>
              <a:rPr lang="ko-KR" altLang="en-US" dirty="0" err="1"/>
              <a:t>들어가야할듯</a:t>
            </a:r>
            <a:r>
              <a:rPr lang="ko-KR" altLang="en-US" dirty="0"/>
              <a:t>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2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리뷰들을 보여주는 페이지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작성 날짜</a:t>
            </a:r>
            <a:r>
              <a:rPr lang="en-US" altLang="ko-KR" dirty="0"/>
              <a:t> </a:t>
            </a:r>
            <a:r>
              <a:rPr lang="ko-KR" altLang="en-US" dirty="0"/>
              <a:t>등을 확인할 수 있음</a:t>
            </a:r>
            <a:r>
              <a:rPr lang="en-US" altLang="ko-KR" dirty="0"/>
              <a:t>, (</a:t>
            </a:r>
            <a:r>
              <a:rPr lang="ko-KR" altLang="en-US" dirty="0"/>
              <a:t>리뷰에 대한 분석도 </a:t>
            </a:r>
            <a:r>
              <a:rPr lang="ko-KR" altLang="en-US" dirty="0" err="1"/>
              <a:t>들어가야할듯</a:t>
            </a:r>
            <a:r>
              <a:rPr lang="ko-KR" altLang="en-US" dirty="0"/>
              <a:t> 함</a:t>
            </a:r>
            <a:r>
              <a:rPr lang="en-US" altLang="ko-KR" dirty="0"/>
              <a:t>), </a:t>
            </a:r>
            <a:r>
              <a:rPr lang="ko-KR" altLang="en-US"/>
              <a:t>닫기 버튼을 누르면 닫힘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113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리뷰들을 보여주는 페이지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작성 날짜</a:t>
            </a:r>
            <a:r>
              <a:rPr lang="en-US" altLang="ko-KR" dirty="0"/>
              <a:t> </a:t>
            </a:r>
            <a:r>
              <a:rPr lang="ko-KR" altLang="en-US" dirty="0"/>
              <a:t>등을 확인할 수 있음</a:t>
            </a:r>
            <a:r>
              <a:rPr lang="en-US" altLang="ko-KR" dirty="0"/>
              <a:t>, (</a:t>
            </a:r>
            <a:r>
              <a:rPr lang="ko-KR" altLang="en-US" dirty="0"/>
              <a:t>리뷰에 대한 분석도 </a:t>
            </a:r>
            <a:r>
              <a:rPr lang="ko-KR" altLang="en-US" dirty="0" err="1"/>
              <a:t>들어가야할듯</a:t>
            </a:r>
            <a:r>
              <a:rPr lang="ko-KR" altLang="en-US" dirty="0"/>
              <a:t>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052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유저들의 정보를 </a:t>
            </a:r>
            <a:r>
              <a:rPr lang="ko-KR" altLang="en-US" dirty="0" err="1"/>
              <a:t>갖고있는</a:t>
            </a:r>
            <a:r>
              <a:rPr lang="ko-KR" altLang="en-US" dirty="0"/>
              <a:t> </a:t>
            </a:r>
            <a:r>
              <a:rPr lang="en-US" altLang="ko-KR" dirty="0"/>
              <a:t>user </a:t>
            </a:r>
            <a:r>
              <a:rPr lang="ko-KR" altLang="en-US" dirty="0"/>
              <a:t>테이블</a:t>
            </a:r>
            <a:r>
              <a:rPr lang="en-US" altLang="ko-KR" dirty="0"/>
              <a:t> =&gt;  </a:t>
            </a:r>
            <a:r>
              <a:rPr lang="ko-KR" altLang="en-US" dirty="0"/>
              <a:t>유저 아이디</a:t>
            </a:r>
            <a:r>
              <a:rPr lang="en-US" altLang="ko-KR" dirty="0"/>
              <a:t>, </a:t>
            </a:r>
            <a:r>
              <a:rPr lang="ko-KR" altLang="en-US" dirty="0"/>
              <a:t>유저 패스워드</a:t>
            </a:r>
            <a:r>
              <a:rPr lang="en-US" altLang="ko-KR" dirty="0"/>
              <a:t>, </a:t>
            </a:r>
            <a:r>
              <a:rPr lang="ko-KR" altLang="en-US" dirty="0"/>
              <a:t>유저 이메일</a:t>
            </a:r>
            <a:r>
              <a:rPr lang="en-US" altLang="ko-KR" dirty="0"/>
              <a:t>, </a:t>
            </a:r>
            <a:r>
              <a:rPr lang="ko-KR" altLang="en-US" dirty="0"/>
              <a:t>유저 닉네임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장바구니 제품들을 갖고 있는 </a:t>
            </a:r>
            <a:r>
              <a:rPr lang="en-US" altLang="ko-KR" dirty="0" err="1"/>
              <a:t>shop_list</a:t>
            </a:r>
            <a:r>
              <a:rPr lang="en-US" altLang="ko-KR" dirty="0"/>
              <a:t> </a:t>
            </a:r>
            <a:r>
              <a:rPr lang="ko-KR" altLang="en-US" dirty="0"/>
              <a:t>테이블 </a:t>
            </a:r>
            <a:r>
              <a:rPr lang="en-US" altLang="ko-KR" dirty="0"/>
              <a:t>=&gt; </a:t>
            </a:r>
            <a:r>
              <a:rPr lang="ko-KR" altLang="en-US" dirty="0"/>
              <a:t>유저 아이디</a:t>
            </a:r>
            <a:r>
              <a:rPr lang="en-US" altLang="ko-KR" dirty="0"/>
              <a:t>, </a:t>
            </a:r>
            <a:r>
              <a:rPr lang="ko-KR" altLang="en-US" dirty="0"/>
              <a:t>상품 이름</a:t>
            </a:r>
            <a:r>
              <a:rPr lang="en-US" altLang="ko-KR" dirty="0"/>
              <a:t>, </a:t>
            </a:r>
            <a:r>
              <a:rPr lang="ko-KR" altLang="en-US" dirty="0"/>
              <a:t>상품 가격</a:t>
            </a:r>
            <a:r>
              <a:rPr lang="en-US" altLang="ko-KR" dirty="0"/>
              <a:t>,</a:t>
            </a:r>
            <a:r>
              <a:rPr lang="ko-KR" altLang="en-US" dirty="0"/>
              <a:t> 상품 이미지</a:t>
            </a:r>
            <a:r>
              <a:rPr lang="en-US" altLang="ko-KR" dirty="0"/>
              <a:t>, </a:t>
            </a:r>
            <a:r>
              <a:rPr lang="ko-KR" altLang="en-US" dirty="0"/>
              <a:t>상품 상세 정보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7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암호화에는 </a:t>
            </a:r>
            <a:r>
              <a:rPr lang="en-US" altLang="ko-KR" dirty="0" err="1"/>
              <a:t>pycrypto</a:t>
            </a:r>
            <a:r>
              <a:rPr lang="ko-KR" altLang="en-US" dirty="0"/>
              <a:t>와 </a:t>
            </a:r>
            <a:r>
              <a:rPr lang="en-US" altLang="ko-KR" dirty="0" err="1"/>
              <a:t>bcrypt</a:t>
            </a:r>
            <a:r>
              <a:rPr lang="ko-KR" altLang="en-US" dirty="0"/>
              <a:t>가 있음</a:t>
            </a:r>
            <a:endParaRPr lang="en-US" altLang="ko-KR" dirty="0"/>
          </a:p>
          <a:p>
            <a:r>
              <a:rPr lang="en-US" altLang="ko-KR" dirty="0" err="1"/>
              <a:t>Bcrypt</a:t>
            </a:r>
            <a:r>
              <a:rPr lang="ko-KR" altLang="en-US" dirty="0"/>
              <a:t>는 사용법이 간단하고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 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pycrypto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를 통해 나온 결과갑은 난해하고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unicode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로 변환이 되지 않아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mysql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에 저장하기 힘들지만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bcrypt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는 아니기 때문에 저장이 용이하다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.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Bcrypt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?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단방향 해시함수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B0604020202020204" pitchFamily="34" charset="0"/>
              </a:rPr>
              <a:t>암호화는 가능하지만 복호화는 불가능</a:t>
            </a:r>
            <a:endParaRPr lang="en-US" altLang="ko-KR" b="0" i="0" dirty="0">
              <a:solidFill>
                <a:srgbClr val="000000"/>
              </a:solidFill>
              <a:effectLst/>
              <a:latin typeface="Ubuntu Condensed" panose="020B0604020202020204" pitchFamily="34" charset="0"/>
            </a:endParaRPr>
          </a:p>
          <a:p>
            <a:r>
              <a:rPr lang="en-US" altLang="ko-KR" dirty="0"/>
              <a:t>Brute-force =&gt; </a:t>
            </a:r>
            <a:r>
              <a:rPr lang="ko-KR" altLang="en-US" dirty="0"/>
              <a:t>무차별 대입 공격</a:t>
            </a:r>
            <a:r>
              <a:rPr lang="en-US" altLang="ko-KR" dirty="0"/>
              <a:t>, </a:t>
            </a:r>
            <a:r>
              <a:rPr lang="ko-KR" altLang="en-US" dirty="0"/>
              <a:t>특정한 암호를 풀기 위해 가능한 모든 값을 대입하는 공격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39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리뷰들을 보여주는 페이지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작성 날짜</a:t>
            </a:r>
            <a:r>
              <a:rPr lang="en-US" altLang="ko-KR" dirty="0"/>
              <a:t> </a:t>
            </a:r>
            <a:r>
              <a:rPr lang="ko-KR" altLang="en-US" dirty="0"/>
              <a:t>등을 확인할 수 있음</a:t>
            </a:r>
            <a:r>
              <a:rPr lang="en-US" altLang="ko-KR" dirty="0"/>
              <a:t>, (</a:t>
            </a:r>
            <a:r>
              <a:rPr lang="ko-KR" altLang="en-US" dirty="0"/>
              <a:t>리뷰에 대한 분석도 </a:t>
            </a:r>
            <a:r>
              <a:rPr lang="ko-KR" altLang="en-US" dirty="0" err="1"/>
              <a:t>들어가야할듯</a:t>
            </a:r>
            <a:r>
              <a:rPr lang="ko-KR" altLang="en-US" dirty="0"/>
              <a:t>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4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리뷰들을 보여주는 페이지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쇼핑몰</a:t>
            </a:r>
            <a:r>
              <a:rPr lang="en-US" altLang="ko-KR" dirty="0"/>
              <a:t>, </a:t>
            </a:r>
            <a:r>
              <a:rPr lang="ko-KR" altLang="en-US" dirty="0"/>
              <a:t>작성 날짜</a:t>
            </a:r>
            <a:r>
              <a:rPr lang="en-US" altLang="ko-KR" dirty="0"/>
              <a:t> </a:t>
            </a:r>
            <a:r>
              <a:rPr lang="ko-KR" altLang="en-US" dirty="0"/>
              <a:t>등을 확인할 수 있음</a:t>
            </a:r>
            <a:r>
              <a:rPr lang="en-US" altLang="ko-KR" dirty="0"/>
              <a:t>, (</a:t>
            </a:r>
            <a:r>
              <a:rPr lang="ko-KR" altLang="en-US" dirty="0"/>
              <a:t>리뷰에 대한 분석도 </a:t>
            </a:r>
            <a:r>
              <a:rPr lang="ko-KR" altLang="en-US" dirty="0" err="1"/>
              <a:t>들어가야할듯</a:t>
            </a:r>
            <a:r>
              <a:rPr lang="ko-KR" altLang="en-US" dirty="0"/>
              <a:t>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79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14F65-9FC0-4365-A4AB-98CAF3A42BA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20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페이지</a:t>
            </a:r>
            <a:r>
              <a:rPr lang="en-US" altLang="ko-KR" dirty="0"/>
              <a:t>, 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/>
              <a:t>자음</a:t>
            </a:r>
            <a:r>
              <a:rPr lang="en-US" altLang="ko-KR" dirty="0"/>
              <a:t>, </a:t>
            </a:r>
            <a:r>
              <a:rPr lang="ko-KR" altLang="en-US" dirty="0"/>
              <a:t>모음을 제외한 검색 단어 입력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76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검색어를 입력했을 때</a:t>
            </a:r>
            <a:r>
              <a:rPr lang="en-US" altLang="ko-KR" dirty="0"/>
              <a:t>, </a:t>
            </a:r>
            <a:r>
              <a:rPr lang="ko-KR" altLang="en-US" dirty="0"/>
              <a:t>검색된 상품 목록과</a:t>
            </a:r>
            <a:endParaRPr lang="en-US" altLang="ko-KR" dirty="0"/>
          </a:p>
          <a:p>
            <a:r>
              <a:rPr lang="ko-KR" altLang="en-US" dirty="0"/>
              <a:t>제품 선택 시 나오는 제품 분석 결과</a:t>
            </a:r>
            <a:r>
              <a:rPr lang="en-US" altLang="ko-KR" dirty="0"/>
              <a:t>, </a:t>
            </a:r>
            <a:r>
              <a:rPr lang="ko-KR" altLang="en-US" dirty="0"/>
              <a:t>하트 버튼을 누르면 장바구니에 추가</a:t>
            </a:r>
            <a:endParaRPr lang="en-US" altLang="ko-KR" dirty="0"/>
          </a:p>
          <a:p>
            <a:r>
              <a:rPr lang="ko-KR" altLang="en-US" dirty="0"/>
              <a:t>상품 보기 버튼을 누르면 해당 제품의 구매 링크로 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50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긍정 리뷰 워드 클라우드</a:t>
            </a:r>
            <a:r>
              <a:rPr lang="en-US" altLang="ko-KR" dirty="0"/>
              <a:t>, 4~5</a:t>
            </a:r>
            <a:r>
              <a:rPr lang="ko-KR" altLang="en-US" dirty="0"/>
              <a:t>점 리뷰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07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부정 리뷰 워드 클라우드</a:t>
            </a:r>
            <a:r>
              <a:rPr lang="en-US" altLang="ko-KR" dirty="0"/>
              <a:t>, 1~2</a:t>
            </a:r>
            <a:r>
              <a:rPr lang="ko-KR" altLang="en-US"/>
              <a:t>점 </a:t>
            </a:r>
            <a:r>
              <a:rPr lang="ko-KR" altLang="en-US" dirty="0"/>
              <a:t>리뷰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71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하트 버튼을 누른 제품이 장바구니에 담긴 모습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장바구니가 비어 있거나</a:t>
            </a:r>
            <a:r>
              <a:rPr lang="en-US" altLang="ko-KR" dirty="0"/>
              <a:t>,</a:t>
            </a:r>
            <a:r>
              <a:rPr lang="ko-KR" altLang="en-US" dirty="0"/>
              <a:t> 장바구니를 비우게 되면 빈 장바구니 페이지가 나타나게 되고 상품별 삭제하기 누르면 개별 상품도 삭제</a:t>
            </a:r>
            <a:endParaRPr lang="en-US" altLang="ko-KR" dirty="0"/>
          </a:p>
          <a:p>
            <a:r>
              <a:rPr lang="ko-KR" altLang="en-US" dirty="0"/>
              <a:t>장바구니에 추가하려면 로그인 되어 있어야 하며</a:t>
            </a:r>
            <a:r>
              <a:rPr lang="en-US" altLang="ko-KR" dirty="0"/>
              <a:t>, </a:t>
            </a:r>
            <a:r>
              <a:rPr lang="ko-KR" altLang="en-US" dirty="0"/>
              <a:t>장바구니에 추가하는 것도 마찬가지로 로그인 되어 있어야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9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기능</a:t>
            </a:r>
            <a:endParaRPr lang="en-US" altLang="ko-KR" dirty="0"/>
          </a:p>
          <a:p>
            <a:r>
              <a:rPr lang="ko-KR" altLang="en-US" dirty="0"/>
              <a:t>로그인에 성공하면 유저 정보와 함께 메인 페이지로 이동</a:t>
            </a:r>
            <a:r>
              <a:rPr lang="en-US" altLang="ko-KR" dirty="0"/>
              <a:t>,  </a:t>
            </a:r>
            <a:r>
              <a:rPr lang="ko-KR" altLang="en-US" dirty="0"/>
              <a:t>메인 화면 왼쪽 상단에 로그인한 유저가 표시됨</a:t>
            </a:r>
            <a:endParaRPr lang="en-US" altLang="ko-KR" dirty="0"/>
          </a:p>
          <a:p>
            <a:r>
              <a:rPr lang="ko-KR" altLang="en-US" dirty="0"/>
              <a:t>실패하면 실패 알림과 함께 다시 로그인 페이지가 나타나게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80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기능</a:t>
            </a:r>
            <a:endParaRPr lang="en-US" altLang="ko-KR" dirty="0"/>
          </a:p>
          <a:p>
            <a:r>
              <a:rPr lang="ko-KR" altLang="en-US" dirty="0"/>
              <a:t>회원가입에 성공하면 성공 알림과 함께 로그인 페이지로 이동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유저 정보에 이미 존재하는 아이디를 사용해 회원가입을 진행하면 실패 알림과 함께 다시 회원가입 페이지로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25BC-C1C3-4252-95FD-7D0AEA40F27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07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46808-83DE-F380-889F-91C790A0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520906-7B7A-163B-CA8E-8A66A4DEC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BEE6A-078F-29C0-2696-12D16E71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B6164-6CD5-89C9-C178-09CD6FBF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F03940-5896-2195-9CB0-B2AE4239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2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D36D5-29B6-282D-263A-50FD5C33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2F740E-444B-1E73-D74E-55188655E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CC72B-AA95-2B70-9069-E19038EDE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4D053-267D-6158-7018-B7D79E8CA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854B9-C152-1C14-D52A-81B73429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4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A8C287-1C98-BED9-FC3D-82CE9341C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FE7FC3-32D5-34B1-C670-1A3B60339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1AB24-B642-ED61-0D41-02E122C5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5BA32-4119-20E4-E8DD-CB570F6B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19F0A-FC15-C15A-6B8C-96EF0FDE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7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C2995-9D34-94A2-C663-EFEA5B69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B7324-DC71-6307-007C-1BBF297C6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86F382-17E4-964C-165B-00D67932A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4E432-EF6E-65C1-1C6F-69FF1C2F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6F9D1-4B4B-E263-E6FB-B6E6A7D4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2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0DAFB-CE98-6901-F991-3AEE44AA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CE7C3-7B2C-B1FC-498C-1A26108C4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9EA577-8109-87C9-4C40-1F35120F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DD1CF-8B81-208B-8250-428BEECD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43883-8C11-CEB7-978C-BC7C0F8D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71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8F39F-CD87-7ACD-E57E-AFE6B545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DD1A3-EFF7-75E2-F212-DDA0DFD8B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E82BAD-81BD-090A-D0D8-A2E9BB40B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BA7CC6-F1F2-D526-2134-65D3DFB6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9BD0BA-F938-36C2-F494-695368FB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EC9C4-C9F7-ED10-FF4A-35D3BDC9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9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6869E-A6FE-D0A6-3394-81775D92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F4FD6B-81CE-E1EF-CCDA-9750A3440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6EF11C-4912-467D-14A3-5AEF33AF3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913ED4-E0BC-4A0B-B958-A68B0684F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AFC876-AAEC-962E-6523-49363ADD8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ACF66B-D9F6-F307-3A81-F1C984EA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5DB524-B963-C2B7-296D-91514D1B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5BD599-B24A-0877-1CA4-4D2D3B2B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72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91AF5-CE86-6B79-FFB2-1337BBA7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429CE2-6814-647A-A84A-74BE7208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16C20C-377B-F6D1-7AE7-8B7756F3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4EA1C6-8928-9240-10F4-02A7F570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308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91A1E1-B559-5E1E-AFB2-375E0B1C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9FED5C-0A57-12D5-CF38-C48FF1A68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BAD83F-FA1A-9C73-15E6-595E9D06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89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7452B-7460-66F3-8125-EBDCB4E42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3CBE8-6328-2678-455E-750BEA688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578E99-F4A6-4CA0-BD58-E757767D2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CD530E-CEBB-9038-A74C-C7530286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E768B3-E6A1-7CB2-1F72-5385BCCA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7A7A6A-1F24-C84A-17EB-86532738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90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697E6-D187-0092-CA96-8AA0406F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1A3049-D365-75D2-7F1F-13A66A46A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F4E2D-F5C3-7AF0-9B68-25CFED329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901946-0234-7E5D-4F11-B4B12792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B7B6DB-9A14-5D6A-3D24-E4C772EE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AAFF51-DD2F-9665-46EF-B867878E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760E-EEAB-9077-1A82-986D0DFD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AEABBB-F1AC-B9FA-2F39-C3883B724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1B52A-9206-2D37-D606-E68ABC95F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A5346-DB9D-4741-9313-496632109A4B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26E71-0078-EDBE-F6A1-B4E4ED102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03E7F-EF77-C47D-10AC-0C01562DF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60A50-F1ED-4F3F-B989-8B44359F2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49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686CF8-4443-209D-7DF2-F07D463E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878"/>
            <a:ext cx="12188389" cy="6858000"/>
          </a:xfrm>
          <a:prstGeom prst="rect">
            <a:avLst/>
          </a:prstGeom>
        </p:spPr>
      </p:pic>
      <p:sp>
        <p:nvSpPr>
          <p:cNvPr id="8" name="부제목 3">
            <a:extLst>
              <a:ext uri="{FF2B5EF4-FFF2-40B4-BE49-F238E27FC236}">
                <a16:creationId xmlns:a16="http://schemas.microsoft.com/office/drawing/2014/main" id="{E58A6ADA-7ACC-A942-3B3D-53ACCB559816}"/>
              </a:ext>
            </a:extLst>
          </p:cNvPr>
          <p:cNvSpPr txBox="1">
            <a:spLocks/>
          </p:cNvSpPr>
          <p:nvPr/>
        </p:nvSpPr>
        <p:spPr>
          <a:xfrm>
            <a:off x="685799" y="1380725"/>
            <a:ext cx="6871109" cy="136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b="1" dirty="0">
                <a:latin typeface="+mj-ea"/>
                <a:ea typeface="+mj-ea"/>
              </a:rPr>
              <a:t>쇼핑몰 리뷰 분석 및 </a:t>
            </a:r>
            <a:endParaRPr lang="en-US" altLang="ko-KR" sz="3600" b="1" dirty="0">
              <a:latin typeface="+mj-ea"/>
              <a:ea typeface="+mj-ea"/>
            </a:endParaRPr>
          </a:p>
          <a:p>
            <a:pPr algn="l"/>
            <a:r>
              <a:rPr lang="ko-KR" altLang="en-US" sz="3600" b="1" dirty="0">
                <a:latin typeface="+mj-ea"/>
                <a:ea typeface="+mj-ea"/>
              </a:rPr>
              <a:t>개인 맞춤형 서비스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D913CC-107C-D1A3-1F69-887C76608AF3}"/>
              </a:ext>
            </a:extLst>
          </p:cNvPr>
          <p:cNvCxnSpPr>
            <a:cxnSpLocks/>
          </p:cNvCxnSpPr>
          <p:nvPr/>
        </p:nvCxnSpPr>
        <p:spPr>
          <a:xfrm>
            <a:off x="789289" y="1185278"/>
            <a:ext cx="74357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558EF15-DC3A-A189-9970-30C2F5B6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17127"/>
            <a:ext cx="1371601" cy="4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1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2936734" y="2629720"/>
            <a:ext cx="6318550" cy="799176"/>
            <a:chOff x="3941545" y="3157061"/>
            <a:chExt cx="4300192" cy="5438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1"/>
              <a:ext cx="779319" cy="196830"/>
              <a:chOff x="3729037" y="1562101"/>
              <a:chExt cx="857251" cy="261981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9311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83161" y="3504200"/>
              <a:ext cx="758576" cy="196753"/>
              <a:chOff x="7689992" y="2042483"/>
              <a:chExt cx="834435" cy="261879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2" y="2042483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19576" y="217339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579551" y="3248580"/>
              <a:ext cx="1047530" cy="336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6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진행 상황</a:t>
              </a:r>
              <a:endParaRPr lang="en-US" altLang="ko-KR" sz="2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56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7BF93FD0-3ADF-5AE7-9DD4-A41DA777FF4C}"/>
              </a:ext>
            </a:extLst>
          </p:cNvPr>
          <p:cNvGrpSpPr/>
          <p:nvPr/>
        </p:nvGrpSpPr>
        <p:grpSpPr>
          <a:xfrm>
            <a:off x="330630" y="594343"/>
            <a:ext cx="11479698" cy="5751443"/>
            <a:chOff x="356150" y="569844"/>
            <a:chExt cx="11479698" cy="5751443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1C5425E-57B2-508E-85F2-79F06208EACE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7916D91-EAEB-948A-8743-E69C4864710D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0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EAEB168-5E68-3231-EBF8-3B354BB49D38}"/>
              </a:ext>
            </a:extLst>
          </p:cNvPr>
          <p:cNvSpPr/>
          <p:nvPr/>
        </p:nvSpPr>
        <p:spPr>
          <a:xfrm>
            <a:off x="10796700" y="6321287"/>
            <a:ext cx="1114200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4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8E6F07-2B1F-3D60-5ED5-C1C520FD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04517"/>
            <a:ext cx="5219998" cy="52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B6AB8-2FA8-F24C-52D1-0FA128341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7" y="904517"/>
            <a:ext cx="5219998" cy="5152325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CBE2EDD-7AED-4D36-E117-E24E9D8CAB7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417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715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099" y="0"/>
            <a:ext cx="32274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F9000-A17C-5D9E-D95E-F9F35D92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4" y="1889126"/>
            <a:ext cx="5182459" cy="344416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2FD9DE7-2875-F67A-B10C-CB65829EE097}"/>
              </a:ext>
            </a:extLst>
          </p:cNvPr>
          <p:cNvGrpSpPr/>
          <p:nvPr/>
        </p:nvGrpSpPr>
        <p:grpSpPr>
          <a:xfrm>
            <a:off x="489584" y="1054131"/>
            <a:ext cx="4871223" cy="400110"/>
            <a:chOff x="588156" y="1457603"/>
            <a:chExt cx="3044798" cy="3407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E5C86F9-424C-02EB-397E-C257BBED4683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8F155-CD53-526C-7252-B9CA166F1885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검색 페이지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9EEF08-D570-D716-E20A-8A6DE669839A}"/>
              </a:ext>
            </a:extLst>
          </p:cNvPr>
          <p:cNvGrpSpPr/>
          <p:nvPr/>
        </p:nvGrpSpPr>
        <p:grpSpPr>
          <a:xfrm>
            <a:off x="6265334" y="1095702"/>
            <a:ext cx="4871223" cy="400110"/>
            <a:chOff x="588156" y="1457603"/>
            <a:chExt cx="3044798" cy="34073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7D52884-4DA7-D4D0-8C48-D80416E9E04A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127DDB-F7FE-5CF9-2A9B-18C9A36C874D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검색 결과가 없을 때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C8D1602-2138-99EE-07C7-E30BB34F1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4" y="1871228"/>
            <a:ext cx="5100894" cy="34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099" y="0"/>
            <a:ext cx="44263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결과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 선택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3AF2CC-4816-4138-DB0A-583CFF23F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7" y="1652855"/>
            <a:ext cx="5159865" cy="35522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9A4AA4-698C-3037-0E1C-E2503FC68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557" y="1652855"/>
            <a:ext cx="5141786" cy="355228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1AAE61D-70ED-D236-1085-8DBE1E3C443F}"/>
              </a:ext>
            </a:extLst>
          </p:cNvPr>
          <p:cNvGrpSpPr/>
          <p:nvPr/>
        </p:nvGrpSpPr>
        <p:grpSpPr>
          <a:xfrm>
            <a:off x="489584" y="1054131"/>
            <a:ext cx="4871223" cy="400110"/>
            <a:chOff x="588156" y="1457603"/>
            <a:chExt cx="3044798" cy="34073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6D056F5-304D-2400-B105-7B6C919B726E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6E5A61-A460-090F-1A2A-50488B0918FE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검색 결과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53E82D-8BC7-2A8E-135E-E072D1747255}"/>
              </a:ext>
            </a:extLst>
          </p:cNvPr>
          <p:cNvGrpSpPr/>
          <p:nvPr/>
        </p:nvGrpSpPr>
        <p:grpSpPr>
          <a:xfrm>
            <a:off x="6265334" y="1095702"/>
            <a:ext cx="4871223" cy="400110"/>
            <a:chOff x="588156" y="1457603"/>
            <a:chExt cx="3044798" cy="34073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CF4DF1B-EC6D-4C8D-E469-0F7A38332258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75604A-B3FE-03A3-E8E5-1CAEDE79E9ED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제품 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077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099" y="0"/>
            <a:ext cx="44263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워드 클라우드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AAE61D-70ED-D236-1085-8DBE1E3C443F}"/>
              </a:ext>
            </a:extLst>
          </p:cNvPr>
          <p:cNvGrpSpPr/>
          <p:nvPr/>
        </p:nvGrpSpPr>
        <p:grpSpPr>
          <a:xfrm>
            <a:off x="451083" y="966985"/>
            <a:ext cx="4871223" cy="400110"/>
            <a:chOff x="588156" y="1457603"/>
            <a:chExt cx="3044798" cy="34073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6D056F5-304D-2400-B105-7B6C919B726E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6E5A61-A460-090F-1A2A-50488B0918FE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긍정 리뷰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1EF64B5-86D4-B868-BB39-D4E1546C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3" y="1408666"/>
            <a:ext cx="10821910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02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099" y="0"/>
            <a:ext cx="44263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워드 클라우드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AAE61D-70ED-D236-1085-8DBE1E3C443F}"/>
              </a:ext>
            </a:extLst>
          </p:cNvPr>
          <p:cNvGrpSpPr/>
          <p:nvPr/>
        </p:nvGrpSpPr>
        <p:grpSpPr>
          <a:xfrm>
            <a:off x="451083" y="966985"/>
            <a:ext cx="4871223" cy="400110"/>
            <a:chOff x="588156" y="1457603"/>
            <a:chExt cx="3044798" cy="340733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6D056F5-304D-2400-B105-7B6C919B726E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6E5A61-A460-090F-1A2A-50488B0918FE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부정 리뷰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DCFA7B2-3C13-7EAB-0F69-2EE1C3F6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8" y="1370166"/>
            <a:ext cx="10869542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56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919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49655B-3A6D-EA7F-6988-E5C9280929D2}"/>
              </a:ext>
            </a:extLst>
          </p:cNvPr>
          <p:cNvGrpSpPr/>
          <p:nvPr/>
        </p:nvGrpSpPr>
        <p:grpSpPr>
          <a:xfrm>
            <a:off x="764789" y="1095200"/>
            <a:ext cx="4871223" cy="400110"/>
            <a:chOff x="588156" y="1457603"/>
            <a:chExt cx="3044798" cy="34073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8521318-EA6F-4437-59DC-96EFCE75343C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35060A-1CF2-B33E-68DA-B66742F8FDD5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장바구니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7697A8-3CF5-EC4E-C41A-B71615A70E31}"/>
              </a:ext>
            </a:extLst>
          </p:cNvPr>
          <p:cNvGrpSpPr/>
          <p:nvPr/>
        </p:nvGrpSpPr>
        <p:grpSpPr>
          <a:xfrm>
            <a:off x="6265334" y="1095702"/>
            <a:ext cx="4871223" cy="400110"/>
            <a:chOff x="588156" y="1457603"/>
            <a:chExt cx="3044798" cy="3407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76A7D34-D3EC-4AD2-C852-59D50F459CA6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4925C2-9BD4-FCC6-8FCC-C2B2F8DC1078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빈 장바구니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70200C7-8612-46F0-61DF-90ECA7C3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9" y="1663672"/>
            <a:ext cx="5004358" cy="42263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C22194-80A9-5CA8-8B03-D5437E86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34" y="1658962"/>
            <a:ext cx="5243945" cy="42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9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919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49655B-3A6D-EA7F-6988-E5C9280929D2}"/>
              </a:ext>
            </a:extLst>
          </p:cNvPr>
          <p:cNvGrpSpPr/>
          <p:nvPr/>
        </p:nvGrpSpPr>
        <p:grpSpPr>
          <a:xfrm>
            <a:off x="524092" y="723977"/>
            <a:ext cx="5398301" cy="449117"/>
            <a:chOff x="588156" y="1457603"/>
            <a:chExt cx="3044798" cy="34073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8521318-EA6F-4437-59DC-96EFCE75343C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35060A-1CF2-B33E-68DA-B66742F8FDD5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로그인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7697A8-3CF5-EC4E-C41A-B71615A70E31}"/>
              </a:ext>
            </a:extLst>
          </p:cNvPr>
          <p:cNvGrpSpPr/>
          <p:nvPr/>
        </p:nvGrpSpPr>
        <p:grpSpPr>
          <a:xfrm>
            <a:off x="6885912" y="682407"/>
            <a:ext cx="4871223" cy="400110"/>
            <a:chOff x="588156" y="1457603"/>
            <a:chExt cx="3044798" cy="3407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76A7D34-D3EC-4AD2-C852-59D50F459CA6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4925C2-9BD4-FCC6-8FCC-C2B2F8DC1078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로그인 성공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1D70FF1-B72F-279A-11AC-99DABA03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798" y="4801713"/>
            <a:ext cx="3734321" cy="12765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ED38F3-AECA-DAA3-B38E-FA8ADEA0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324" y="1212417"/>
            <a:ext cx="4599597" cy="305791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CF881E-C860-79C3-59F5-99E8D60BC44E}"/>
              </a:ext>
            </a:extLst>
          </p:cNvPr>
          <p:cNvGrpSpPr/>
          <p:nvPr/>
        </p:nvGrpSpPr>
        <p:grpSpPr>
          <a:xfrm>
            <a:off x="6886797" y="4366155"/>
            <a:ext cx="4871223" cy="400110"/>
            <a:chOff x="588156" y="1457603"/>
            <a:chExt cx="3044798" cy="34073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040CC62-3036-A254-E730-19A21B28FDAD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4B42B3-48C2-EB7D-479E-3A182554A7AC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로그인 실패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4280F42-3E6C-9729-365A-CA66FD1A5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40" b="6026"/>
          <a:stretch/>
        </p:blipFill>
        <p:spPr>
          <a:xfrm>
            <a:off x="524090" y="1234451"/>
            <a:ext cx="5738051" cy="48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0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919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49655B-3A6D-EA7F-6988-E5C9280929D2}"/>
              </a:ext>
            </a:extLst>
          </p:cNvPr>
          <p:cNvGrpSpPr/>
          <p:nvPr/>
        </p:nvGrpSpPr>
        <p:grpSpPr>
          <a:xfrm>
            <a:off x="770368" y="1061241"/>
            <a:ext cx="4871223" cy="400110"/>
            <a:chOff x="588156" y="1457603"/>
            <a:chExt cx="3044798" cy="340733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8521318-EA6F-4437-59DC-96EFCE75343C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35060A-1CF2-B33E-68DA-B66742F8FDD5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dirty="0">
                  <a:solidFill>
                    <a:srgbClr val="111111"/>
                  </a:solidFill>
                  <a:latin typeface="+mn-ea"/>
                </a:rPr>
                <a:t>회원가입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7697A8-3CF5-EC4E-C41A-B71615A70E31}"/>
              </a:ext>
            </a:extLst>
          </p:cNvPr>
          <p:cNvGrpSpPr/>
          <p:nvPr/>
        </p:nvGrpSpPr>
        <p:grpSpPr>
          <a:xfrm>
            <a:off x="6550411" y="1061241"/>
            <a:ext cx="4871223" cy="400110"/>
            <a:chOff x="588156" y="1457603"/>
            <a:chExt cx="3044798" cy="34073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76A7D34-D3EC-4AD2-C852-59D50F459CA6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4925C2-9BD4-FCC6-8FCC-C2B2F8DC1078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회원가입 성공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CF881E-C860-79C3-59F5-99E8D60BC44E}"/>
              </a:ext>
            </a:extLst>
          </p:cNvPr>
          <p:cNvGrpSpPr/>
          <p:nvPr/>
        </p:nvGrpSpPr>
        <p:grpSpPr>
          <a:xfrm>
            <a:off x="6531358" y="3654829"/>
            <a:ext cx="4871223" cy="400110"/>
            <a:chOff x="588156" y="1457603"/>
            <a:chExt cx="3044798" cy="34073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040CC62-3036-A254-E730-19A21B28FDAD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4B42B3-48C2-EB7D-479E-3A182554A7AC}"/>
                </a:ext>
              </a:extLst>
            </p:cNvPr>
            <p:cNvSpPr txBox="1"/>
            <p:nvPr/>
          </p:nvSpPr>
          <p:spPr>
            <a:xfrm>
              <a:off x="588156" y="1457603"/>
              <a:ext cx="3044798" cy="340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회원가입 실패</a:t>
              </a:r>
              <a:r>
                <a:rPr lang="en-US" altLang="ko-KR" sz="2000" i="0" dirty="0">
                  <a:solidFill>
                    <a:srgbClr val="111111"/>
                  </a:solidFill>
                  <a:effectLst/>
                  <a:latin typeface="+mn-ea"/>
                </a:rPr>
                <a:t>(</a:t>
              </a:r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아이디 중복</a:t>
              </a:r>
              <a:r>
                <a:rPr lang="en-US" altLang="ko-KR" sz="2000" i="0" dirty="0">
                  <a:solidFill>
                    <a:srgbClr val="111111"/>
                  </a:solidFill>
                  <a:effectLst/>
                  <a:latin typeface="+mn-ea"/>
                </a:rPr>
                <a:t>)</a:t>
              </a:r>
              <a:endParaRPr lang="ko-KR" altLang="en-US" sz="2000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9991AB5-AAE8-3F59-EC76-CBBFDEE7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68" y="1631849"/>
            <a:ext cx="4590415" cy="37979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AE1AD2-2DA9-1B62-C7AD-72A4EA0B3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358" y="4224630"/>
            <a:ext cx="3801005" cy="12765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71EB57-9F0A-B26F-E4A4-1ACE0A9BE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411" y="1594528"/>
            <a:ext cx="3762900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417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282E9-FA80-2723-B888-5C8A41A6D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1" r="6636"/>
          <a:stretch/>
        </p:blipFill>
        <p:spPr>
          <a:xfrm>
            <a:off x="358100" y="1266204"/>
            <a:ext cx="5492107" cy="41407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FC70D4-D791-08CB-2F7B-EAF43E2F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00" y="1265042"/>
            <a:ext cx="5589069" cy="41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3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8175211-C26D-C9D0-ECFF-32FFE7DEB02D}"/>
              </a:ext>
            </a:extLst>
          </p:cNvPr>
          <p:cNvSpPr txBox="1"/>
          <p:nvPr/>
        </p:nvSpPr>
        <p:spPr>
          <a:xfrm>
            <a:off x="8894318" y="4925494"/>
            <a:ext cx="185178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+mn-ea"/>
              </a:rPr>
              <a:t>홍기표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sz="1500" dirty="0">
                <a:latin typeface="+mn-ea"/>
              </a:rPr>
              <a:t>컴퓨터공학과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500" dirty="0">
                <a:latin typeface="+mn-ea"/>
              </a:rPr>
              <a:t>201834045</a:t>
            </a:r>
            <a:r>
              <a:rPr lang="ko-KR" altLang="en-US" sz="1500" dirty="0">
                <a:latin typeface="+mn-ea"/>
              </a:rPr>
              <a:t> 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 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F1ED85-6898-A178-5CDA-51643650ACCC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DF8D542-1FD0-D0CB-B119-8A6A9BC3276E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CBF4FBA-8A95-8042-0983-E53C4E97E672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C02376-D055-D72E-0D4B-2FF26DA80B73}"/>
              </a:ext>
            </a:extLst>
          </p:cNvPr>
          <p:cNvSpPr txBox="1"/>
          <p:nvPr/>
        </p:nvSpPr>
        <p:spPr>
          <a:xfrm>
            <a:off x="281100" y="16185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</a:rPr>
              <a:t>팀원 소개</a:t>
            </a:r>
            <a:endParaRPr lang="ko-KR" altLang="en-US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AEE610-4656-7DFE-42DF-1D6F7B928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09" y="1525098"/>
            <a:ext cx="3067181" cy="3020234"/>
          </a:xfrm>
          <a:prstGeom prst="ellipse">
            <a:avLst/>
          </a:prstGeom>
          <a:ln w="63500" cap="rnd">
            <a:solidFill>
              <a:srgbClr val="76717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그림 21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1CC269C1-6928-65C6-6439-72C969F72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619" y="1545294"/>
            <a:ext cx="3067181" cy="2989333"/>
          </a:xfrm>
          <a:prstGeom prst="ellipse">
            <a:avLst/>
          </a:prstGeom>
          <a:ln w="63500" cap="rnd">
            <a:solidFill>
              <a:schemeClr val="bg2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576AFD6-FDC3-A4D9-7C65-7D259D256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7971"/>
            <a:ext cx="3067180" cy="3034489"/>
          </a:xfrm>
          <a:prstGeom prst="ellipse">
            <a:avLst/>
          </a:prstGeom>
          <a:ln w="63500" cap="rnd">
            <a:solidFill>
              <a:srgbClr val="76717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2FCF5A-D553-0223-AD3D-3A675A58E396}"/>
              </a:ext>
            </a:extLst>
          </p:cNvPr>
          <p:cNvSpPr txBox="1"/>
          <p:nvPr/>
        </p:nvSpPr>
        <p:spPr>
          <a:xfrm>
            <a:off x="5170108" y="4925494"/>
            <a:ext cx="185178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+mn-ea"/>
              </a:rPr>
              <a:t>박해구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sz="1500" dirty="0">
                <a:latin typeface="+mn-ea"/>
              </a:rPr>
              <a:t>컴퓨터공학과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500" dirty="0">
                <a:latin typeface="+mn-ea"/>
              </a:rPr>
              <a:t>201834017</a:t>
            </a:r>
            <a:r>
              <a:rPr lang="ko-KR" altLang="en-US" sz="1500" dirty="0">
                <a:latin typeface="+mn-ea"/>
              </a:rPr>
              <a:t> 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 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D6BEF-EFC2-42C5-CAED-5D3E36E213FA}"/>
              </a:ext>
            </a:extLst>
          </p:cNvPr>
          <p:cNvSpPr txBox="1"/>
          <p:nvPr/>
        </p:nvSpPr>
        <p:spPr>
          <a:xfrm>
            <a:off x="1445898" y="4925494"/>
            <a:ext cx="185178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김현수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sz="1500" dirty="0">
                <a:latin typeface="+mn-ea"/>
              </a:rPr>
              <a:t>컴퓨터공학과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sz="1500" dirty="0">
                <a:latin typeface="+mn-ea"/>
              </a:rPr>
              <a:t>201834014</a:t>
            </a:r>
            <a:r>
              <a:rPr lang="ko-KR" altLang="en-US" sz="1500" dirty="0">
                <a:latin typeface="+mn-ea"/>
              </a:rPr>
              <a:t> </a:t>
            </a:r>
            <a:endParaRPr lang="en-US" altLang="ko-KR" sz="1500" dirty="0">
              <a:latin typeface="+mn-ea"/>
            </a:endParaRPr>
          </a:p>
          <a:p>
            <a:pPr algn="ctr"/>
            <a:r>
              <a:rPr lang="en-US" altLang="ko-KR" dirty="0">
                <a:latin typeface="+mn-ea"/>
              </a:rPr>
              <a:t> </a:t>
            </a:r>
          </a:p>
          <a:p>
            <a:pPr algn="ctr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867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6161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(X)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DE3718-434C-86BC-A976-E1E86B33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48" y="897535"/>
            <a:ext cx="9888904" cy="50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33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099" y="0"/>
            <a:ext cx="27316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(X)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8F7EEA-5889-C88B-76A7-47639ED0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48" y="898592"/>
            <a:ext cx="9888904" cy="50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4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099" y="0"/>
            <a:ext cx="28397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F08CDF-8339-ED39-2A23-B229BFE34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55" y="1628230"/>
            <a:ext cx="5329150" cy="2789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05442F-5E05-2D6B-10F9-DE8B729E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203" y="1856871"/>
            <a:ext cx="5009409" cy="25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63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690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암호화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19557E-910B-6942-5FE2-2FA079BAE957}"/>
              </a:ext>
            </a:extLst>
          </p:cNvPr>
          <p:cNvGrpSpPr/>
          <p:nvPr/>
        </p:nvGrpSpPr>
        <p:grpSpPr>
          <a:xfrm>
            <a:off x="5127005" y="1850236"/>
            <a:ext cx="4928971" cy="461665"/>
            <a:chOff x="588156" y="1418701"/>
            <a:chExt cx="3080893" cy="39315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8590091-32F3-762F-8434-B4330FB4FBAC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BFEAA4-AEBB-BEF1-9829-5612EB55AF4E}"/>
                </a:ext>
              </a:extLst>
            </p:cNvPr>
            <p:cNvSpPr txBox="1"/>
            <p:nvPr/>
          </p:nvSpPr>
          <p:spPr>
            <a:xfrm>
              <a:off x="624251" y="1418701"/>
              <a:ext cx="3044798" cy="393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en-US" altLang="ko-KR" sz="2400" b="1" dirty="0" err="1">
                  <a:solidFill>
                    <a:srgbClr val="111111"/>
                  </a:solidFill>
                  <a:latin typeface="+mn-ea"/>
                </a:rPr>
                <a:t>Bcrypt</a:t>
              </a:r>
              <a:endParaRPr lang="ko-KR" altLang="en-US" sz="2000" b="1" i="0" dirty="0">
                <a:solidFill>
                  <a:srgbClr val="111111"/>
                </a:solidFill>
                <a:effectLst/>
                <a:latin typeface="+mn-e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A6E54E-587F-4A7E-4230-5D130D940901}"/>
              </a:ext>
            </a:extLst>
          </p:cNvPr>
          <p:cNvSpPr txBox="1"/>
          <p:nvPr/>
        </p:nvSpPr>
        <p:spPr>
          <a:xfrm>
            <a:off x="5146255" y="2467454"/>
            <a:ext cx="487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1600" i="0" dirty="0">
                <a:solidFill>
                  <a:srgbClr val="111111"/>
                </a:solidFill>
                <a:effectLst/>
                <a:latin typeface="+mn-ea"/>
              </a:rPr>
              <a:t>해시 </a:t>
            </a:r>
            <a:r>
              <a:rPr lang="ko-KR" altLang="en-US" sz="1600" i="0" dirty="0" err="1">
                <a:solidFill>
                  <a:srgbClr val="111111"/>
                </a:solidFill>
                <a:effectLst/>
                <a:latin typeface="+mn-ea"/>
              </a:rPr>
              <a:t>매커니즘</a:t>
            </a:r>
            <a:r>
              <a:rPr lang="ko-KR" altLang="en-US" sz="1600" i="0" dirty="0">
                <a:solidFill>
                  <a:srgbClr val="111111"/>
                </a:solidFill>
                <a:effectLst/>
                <a:latin typeface="+mn-ea"/>
              </a:rPr>
              <a:t> 중 하나</a:t>
            </a:r>
            <a:r>
              <a:rPr lang="en-US" altLang="ko-KR" sz="1600" i="0" dirty="0">
                <a:solidFill>
                  <a:srgbClr val="111111"/>
                </a:solidFill>
                <a:effectLst/>
                <a:latin typeface="+mn-ea"/>
              </a:rPr>
              <a:t>, </a:t>
            </a:r>
            <a:r>
              <a:rPr lang="ko-KR" altLang="en-US" sz="1600" i="0" dirty="0">
                <a:solidFill>
                  <a:srgbClr val="111111"/>
                </a:solidFill>
                <a:effectLst/>
                <a:latin typeface="+mn-ea"/>
              </a:rPr>
              <a:t>단방향 해시 함수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17AAF1-20CB-F0B5-BFE3-6B8CB09DA72B}"/>
              </a:ext>
            </a:extLst>
          </p:cNvPr>
          <p:cNvSpPr txBox="1"/>
          <p:nvPr/>
        </p:nvSpPr>
        <p:spPr>
          <a:xfrm>
            <a:off x="5146255" y="3082112"/>
            <a:ext cx="5730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n-US" altLang="ko-KR" sz="1600" b="0" i="0" dirty="0">
                <a:effectLst/>
                <a:latin typeface="+mn-ea"/>
              </a:rPr>
              <a:t>Blowfish </a:t>
            </a:r>
            <a:r>
              <a:rPr lang="ko-KR" altLang="en-US" sz="1600" b="0" i="0" dirty="0">
                <a:effectLst/>
                <a:latin typeface="+mn-ea"/>
              </a:rPr>
              <a:t>암호를 기반으로 설계된 암호화 함수이며 현재까지 사용중인</a:t>
            </a:r>
            <a:r>
              <a:rPr lang="ko-KR" altLang="en-US" sz="1600" b="1" i="0" dirty="0">
                <a:solidFill>
                  <a:srgbClr val="006DD7"/>
                </a:solidFill>
                <a:effectLst/>
                <a:latin typeface="+mn-ea"/>
              </a:rPr>
              <a:t> 가장 강력한 해시 메커니즘</a:t>
            </a:r>
            <a:r>
              <a:rPr lang="ko-KR" altLang="en-US" sz="1600" b="0" i="0" dirty="0">
                <a:effectLst/>
                <a:latin typeface="+mn-ea"/>
              </a:rPr>
              <a:t> 중 하나</a:t>
            </a:r>
            <a:endParaRPr lang="en-US" altLang="ko-KR" sz="1600" b="0" i="0" dirty="0">
              <a:effectLst/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1E4FD1-803E-EB4F-2C98-FE1B40A95E5C}"/>
              </a:ext>
            </a:extLst>
          </p:cNvPr>
          <p:cNvSpPr txBox="1"/>
          <p:nvPr/>
        </p:nvSpPr>
        <p:spPr>
          <a:xfrm>
            <a:off x="5146254" y="3973284"/>
            <a:ext cx="5616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effectLst/>
              </a:rPr>
              <a:t>반복횟수를 늘려 연산속도를 늦출 수 있으므로 연산 능력이 증가하더라도 </a:t>
            </a:r>
            <a:r>
              <a:rPr lang="en-US" altLang="ko-KR" sz="1600" b="1" i="0" dirty="0">
                <a:solidFill>
                  <a:schemeClr val="accent1"/>
                </a:solidFill>
                <a:effectLst/>
              </a:rPr>
              <a:t>brute-</a:t>
            </a:r>
            <a:r>
              <a:rPr lang="en-US" altLang="ko-KR" sz="1600" b="1" i="0" dirty="0" err="1">
                <a:solidFill>
                  <a:schemeClr val="accent1"/>
                </a:solidFill>
                <a:effectLst/>
              </a:rPr>
              <a:t>forece</a:t>
            </a:r>
            <a:r>
              <a:rPr lang="en-US" altLang="ko-KR" sz="1600" b="1" i="0" dirty="0">
                <a:solidFill>
                  <a:schemeClr val="accent1"/>
                </a:solidFill>
                <a:effectLst/>
              </a:rPr>
              <a:t> </a:t>
            </a:r>
            <a:r>
              <a:rPr lang="ko-KR" altLang="en-US" sz="1600" b="1" i="0" dirty="0">
                <a:solidFill>
                  <a:schemeClr val="accent1"/>
                </a:solidFill>
                <a:effectLst/>
              </a:rPr>
              <a:t>공격</a:t>
            </a:r>
            <a:r>
              <a:rPr lang="ko-KR" altLang="en-US" sz="1600" b="0" i="0" dirty="0">
                <a:effectLst/>
              </a:rPr>
              <a:t>에 대비</a:t>
            </a:r>
            <a:r>
              <a:rPr lang="en-US" altLang="ko-KR" sz="1600" b="0" i="0" dirty="0">
                <a:effectLst/>
              </a:rPr>
              <a:t> </a:t>
            </a:r>
            <a:r>
              <a:rPr lang="ko-KR" altLang="en-US" sz="1600" b="0" i="0" dirty="0">
                <a:effectLst/>
              </a:rPr>
              <a:t>가능</a:t>
            </a:r>
            <a:endParaRPr lang="en-US" altLang="ko-KR" sz="1600" b="0" i="0" dirty="0">
              <a:effectLst/>
            </a:endParaRPr>
          </a:p>
          <a:p>
            <a:pPr algn="l" latinLnBrk="1"/>
            <a:endParaRPr lang="ko-KR" altLang="en-US" sz="1600" i="0" dirty="0">
              <a:solidFill>
                <a:srgbClr val="111111"/>
              </a:solidFill>
              <a:effectLst/>
              <a:latin typeface="+mn-ea"/>
            </a:endParaRPr>
          </a:p>
        </p:txBody>
      </p:sp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56F10781-9E7F-8909-A45A-26E599BFF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8" t="16321" r="7700" b="16817"/>
          <a:stretch/>
        </p:blipFill>
        <p:spPr bwMode="auto">
          <a:xfrm>
            <a:off x="606392" y="1447607"/>
            <a:ext cx="4283242" cy="396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167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3038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631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694894" y="6321287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 6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411EF-679C-E73A-1394-9C6565368653}"/>
              </a:ext>
            </a:extLst>
          </p:cNvPr>
          <p:cNvSpPr txBox="1">
            <a:spLocks/>
          </p:cNvSpPr>
          <p:nvPr/>
        </p:nvSpPr>
        <p:spPr>
          <a:xfrm>
            <a:off x="281099" y="0"/>
            <a:ext cx="2879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기능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241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8C9880-CFCE-9F6C-16AA-9EC1C6C912EA}"/>
              </a:ext>
            </a:extLst>
          </p:cNvPr>
          <p:cNvSpPr txBox="1"/>
          <p:nvPr/>
        </p:nvSpPr>
        <p:spPr>
          <a:xfrm>
            <a:off x="217714" y="228599"/>
            <a:ext cx="11756572" cy="64008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87125-BD57-1E63-CD89-04774CFF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247" y="2654075"/>
            <a:ext cx="5281506" cy="1325563"/>
          </a:xfrm>
        </p:spPr>
        <p:txBody>
          <a:bodyPr/>
          <a:lstStyle/>
          <a:p>
            <a:pPr algn="ctr"/>
            <a:r>
              <a:rPr lang="ko-KR" altLang="en-US" b="1" dirty="0">
                <a:latin typeface="+mj-ea"/>
              </a:rPr>
              <a:t>감사합니다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5845F4C-6FD8-B5DD-27E9-324A30AF4ABE}"/>
              </a:ext>
            </a:extLst>
          </p:cNvPr>
          <p:cNvSpPr/>
          <p:nvPr/>
        </p:nvSpPr>
        <p:spPr>
          <a:xfrm>
            <a:off x="4814597" y="3494314"/>
            <a:ext cx="2705877" cy="214603"/>
          </a:xfrm>
          <a:custGeom>
            <a:avLst/>
            <a:gdLst>
              <a:gd name="connsiteX0" fmla="*/ 0 w 2715208"/>
              <a:gd name="connsiteY0" fmla="*/ 186612 h 186612"/>
              <a:gd name="connsiteX1" fmla="*/ 2649893 w 2715208"/>
              <a:gd name="connsiteY1" fmla="*/ 177282 h 186612"/>
              <a:gd name="connsiteX2" fmla="*/ 2715208 w 2715208"/>
              <a:gd name="connsiteY2" fmla="*/ 0 h 18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5208" h="186612">
                <a:moveTo>
                  <a:pt x="0" y="186612"/>
                </a:moveTo>
                <a:lnTo>
                  <a:pt x="2649893" y="177282"/>
                </a:lnTo>
                <a:lnTo>
                  <a:pt x="2715208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014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7DC37-A78D-5A9D-D815-B80A447E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98" y="856831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INDEX</a:t>
            </a:r>
            <a:br>
              <a:rPr lang="en-US" altLang="ko-KR" dirty="0">
                <a:latin typeface="+mj-ea"/>
              </a:rPr>
            </a:br>
            <a:endParaRPr lang="ko-KR" altLang="en-US" dirty="0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C345C-F1B4-CE10-5ED1-7776455EA2AB}"/>
              </a:ext>
            </a:extLst>
          </p:cNvPr>
          <p:cNvSpPr txBox="1"/>
          <p:nvPr/>
        </p:nvSpPr>
        <p:spPr>
          <a:xfrm>
            <a:off x="5595182" y="4894075"/>
            <a:ext cx="2211732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15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핵심 기능</a:t>
            </a: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9DA98EE-0BAE-7D9C-A0AA-8DCBFB27CF54}"/>
              </a:ext>
            </a:extLst>
          </p:cNvPr>
          <p:cNvCxnSpPr>
            <a:cxnSpLocks/>
          </p:cNvCxnSpPr>
          <p:nvPr/>
        </p:nvCxnSpPr>
        <p:spPr>
          <a:xfrm>
            <a:off x="3330207" y="4662219"/>
            <a:ext cx="1669562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470CA-9B2D-9299-E601-7C30AE98355E}"/>
              </a:ext>
            </a:extLst>
          </p:cNvPr>
          <p:cNvSpPr txBox="1"/>
          <p:nvPr/>
        </p:nvSpPr>
        <p:spPr>
          <a:xfrm>
            <a:off x="3222375" y="4915444"/>
            <a:ext cx="2425005" cy="83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15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개발 배경</a:t>
            </a: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CDDCDE2-3947-1C4E-0129-A7FC7D802BF3}"/>
              </a:ext>
            </a:extLst>
          </p:cNvPr>
          <p:cNvCxnSpPr>
            <a:cxnSpLocks/>
          </p:cNvCxnSpPr>
          <p:nvPr/>
        </p:nvCxnSpPr>
        <p:spPr>
          <a:xfrm>
            <a:off x="5639749" y="4662219"/>
            <a:ext cx="1669562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DC45BD-504F-A761-3E95-00FB352D7357}"/>
              </a:ext>
            </a:extLst>
          </p:cNvPr>
          <p:cNvSpPr txBox="1"/>
          <p:nvPr/>
        </p:nvSpPr>
        <p:spPr>
          <a:xfrm>
            <a:off x="5519726" y="4730639"/>
            <a:ext cx="184731" cy="331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E9419D-6C5E-4533-D1DF-5334EED60A5F}"/>
              </a:ext>
            </a:extLst>
          </p:cNvPr>
          <p:cNvSpPr txBox="1"/>
          <p:nvPr/>
        </p:nvSpPr>
        <p:spPr>
          <a:xfrm>
            <a:off x="3222375" y="4264469"/>
            <a:ext cx="1745102" cy="411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개요</a:t>
            </a:r>
            <a:endParaRPr lang="en-US" altLang="ko-KR" sz="20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FE073A-1132-0310-5FD5-215CE13D3F2E}"/>
              </a:ext>
            </a:extLst>
          </p:cNvPr>
          <p:cNvSpPr txBox="1"/>
          <p:nvPr/>
        </p:nvSpPr>
        <p:spPr>
          <a:xfrm>
            <a:off x="5663488" y="4181315"/>
            <a:ext cx="184731" cy="412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ko-KR" sz="2000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39E154-7C44-012E-0037-C1F089E7D507}"/>
              </a:ext>
            </a:extLst>
          </p:cNvPr>
          <p:cNvSpPr txBox="1"/>
          <p:nvPr/>
        </p:nvSpPr>
        <p:spPr>
          <a:xfrm>
            <a:off x="7840883" y="4264469"/>
            <a:ext cx="684803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확장</a:t>
            </a:r>
            <a:endParaRPr lang="en-US" altLang="ko-KR" sz="20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C44B76-FB2B-8820-71AF-DED7F7C1A4D9}"/>
              </a:ext>
            </a:extLst>
          </p:cNvPr>
          <p:cNvSpPr txBox="1"/>
          <p:nvPr/>
        </p:nvSpPr>
        <p:spPr>
          <a:xfrm>
            <a:off x="7931930" y="5410979"/>
            <a:ext cx="184731" cy="28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5F48C-2ED0-56BB-2440-01979D613244}"/>
              </a:ext>
            </a:extLst>
          </p:cNvPr>
          <p:cNvSpPr txBox="1"/>
          <p:nvPr/>
        </p:nvSpPr>
        <p:spPr>
          <a:xfrm>
            <a:off x="5546554" y="4264470"/>
            <a:ext cx="684803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구상</a:t>
            </a:r>
            <a:endParaRPr lang="en-US" altLang="ko-KR" sz="20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6EB03-D17C-1E4E-8EC5-5574E32FC677}"/>
              </a:ext>
            </a:extLst>
          </p:cNvPr>
          <p:cNvSpPr txBox="1"/>
          <p:nvPr/>
        </p:nvSpPr>
        <p:spPr>
          <a:xfrm>
            <a:off x="7811793" y="4746886"/>
            <a:ext cx="1845239" cy="5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30213-93E7-50FD-2F5D-52FC948C47FA}"/>
              </a:ext>
            </a:extLst>
          </p:cNvPr>
          <p:cNvSpPr txBox="1"/>
          <p:nvPr/>
        </p:nvSpPr>
        <p:spPr>
          <a:xfrm>
            <a:off x="7806914" y="4892241"/>
            <a:ext cx="2071934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>
                <a:latin typeface="+mj-ea"/>
                <a:ea typeface="+mj-ea"/>
              </a:rPr>
              <a:t>기대 효과</a:t>
            </a:r>
            <a:endParaRPr lang="en-US" altLang="ko-KR" sz="1500" b="1" dirty="0">
              <a:latin typeface="+mj-ea"/>
              <a:ea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D99408-161E-E12B-F39F-9473D9F16F1A}"/>
              </a:ext>
            </a:extLst>
          </p:cNvPr>
          <p:cNvCxnSpPr>
            <a:cxnSpLocks/>
          </p:cNvCxnSpPr>
          <p:nvPr/>
        </p:nvCxnSpPr>
        <p:spPr>
          <a:xfrm>
            <a:off x="7925941" y="4662219"/>
            <a:ext cx="1669562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72EAA4-1128-472E-BF1C-C9F73379189B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AC8F725-17BA-CEF7-4DB9-BC41A783E8C6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32194DA-57FC-F076-660B-3A4D343614AC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D1EFA5-26C4-EC30-BECF-CA6B613ECB3A}"/>
              </a:ext>
            </a:extLst>
          </p:cNvPr>
          <p:cNvSpPr txBox="1"/>
          <p:nvPr/>
        </p:nvSpPr>
        <p:spPr>
          <a:xfrm>
            <a:off x="9797883" y="4248934"/>
            <a:ext cx="1268296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진행 상황</a:t>
            </a:r>
            <a:endParaRPr lang="en-US" altLang="ko-KR" sz="20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0786F-ECE4-1F56-2D7D-30EE15B419EB}"/>
              </a:ext>
            </a:extLst>
          </p:cNvPr>
          <p:cNvSpPr txBox="1"/>
          <p:nvPr/>
        </p:nvSpPr>
        <p:spPr>
          <a:xfrm>
            <a:off x="9888930" y="5395444"/>
            <a:ext cx="184731" cy="28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A9030-DCC7-A176-6EBD-ADF1E6EF7E65}"/>
              </a:ext>
            </a:extLst>
          </p:cNvPr>
          <p:cNvSpPr txBox="1"/>
          <p:nvPr/>
        </p:nvSpPr>
        <p:spPr>
          <a:xfrm>
            <a:off x="9768793" y="4731351"/>
            <a:ext cx="1845239" cy="5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5DA2C-120E-3EE8-C101-0564770DF9F4}"/>
              </a:ext>
            </a:extLst>
          </p:cNvPr>
          <p:cNvSpPr txBox="1"/>
          <p:nvPr/>
        </p:nvSpPr>
        <p:spPr>
          <a:xfrm>
            <a:off x="9763914" y="4876706"/>
            <a:ext cx="2071934" cy="58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1500" b="1" dirty="0" err="1">
                <a:latin typeface="+mj-ea"/>
                <a:ea typeface="+mj-ea"/>
              </a:rPr>
              <a:t>크롤링</a:t>
            </a:r>
            <a:r>
              <a:rPr lang="ko-KR" altLang="en-US" sz="1500" b="1" dirty="0">
                <a:latin typeface="+mj-ea"/>
                <a:ea typeface="+mj-ea"/>
              </a:rPr>
              <a:t> 및 </a:t>
            </a:r>
            <a:r>
              <a:rPr lang="ko-KR" altLang="en-US" sz="1500" b="1" dirty="0" err="1">
                <a:latin typeface="+mj-ea"/>
                <a:ea typeface="+mj-ea"/>
              </a:rPr>
              <a:t>전처리</a:t>
            </a:r>
            <a:endParaRPr lang="en-US" altLang="ko-KR" sz="1500" b="1" dirty="0">
              <a:latin typeface="+mj-ea"/>
              <a:ea typeface="+mj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15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웹 사이트 기능</a:t>
            </a:r>
            <a:endParaRPr lang="en-US" altLang="ko-KR" sz="1500" b="1" spc="-5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946F6C-9950-49C5-F72D-275FC48261DE}"/>
              </a:ext>
            </a:extLst>
          </p:cNvPr>
          <p:cNvCxnSpPr>
            <a:cxnSpLocks/>
          </p:cNvCxnSpPr>
          <p:nvPr/>
        </p:nvCxnSpPr>
        <p:spPr>
          <a:xfrm>
            <a:off x="9882941" y="4646684"/>
            <a:ext cx="1669562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018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2936734" y="2629720"/>
            <a:ext cx="6318550" cy="799176"/>
            <a:chOff x="3941545" y="3157061"/>
            <a:chExt cx="4300192" cy="5438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1"/>
              <a:ext cx="779319" cy="196830"/>
              <a:chOff x="3729037" y="1562101"/>
              <a:chExt cx="857251" cy="261981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9311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83161" y="3504200"/>
              <a:ext cx="758576" cy="196753"/>
              <a:chOff x="7689992" y="2042483"/>
              <a:chExt cx="834435" cy="261879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2" y="2042483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19576" y="217339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826652" y="3248580"/>
              <a:ext cx="553330" cy="336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6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en-US" altLang="ko-KR" sz="2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76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5537C4DC-2DAA-4869-7F0B-D7FC633966A8}"/>
              </a:ext>
            </a:extLst>
          </p:cNvPr>
          <p:cNvCxnSpPr>
            <a:cxnSpLocks/>
          </p:cNvCxnSpPr>
          <p:nvPr/>
        </p:nvCxnSpPr>
        <p:spPr>
          <a:xfrm>
            <a:off x="5841019" y="767711"/>
            <a:ext cx="0" cy="5382866"/>
          </a:xfrm>
          <a:prstGeom prst="line">
            <a:avLst/>
          </a:prstGeom>
          <a:ln w="15240">
            <a:solidFill>
              <a:schemeClr val="bg2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E760382-5CF0-2215-DDE7-32FC326C9DB7}"/>
              </a:ext>
            </a:extLst>
          </p:cNvPr>
          <p:cNvGrpSpPr/>
          <p:nvPr/>
        </p:nvGrpSpPr>
        <p:grpSpPr>
          <a:xfrm>
            <a:off x="6099202" y="2875406"/>
            <a:ext cx="5561061" cy="1410215"/>
            <a:chOff x="6279607" y="1044412"/>
            <a:chExt cx="5561061" cy="1410215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AC3727FC-BEF3-2693-A306-6A7F649BA35C}"/>
                </a:ext>
              </a:extLst>
            </p:cNvPr>
            <p:cNvGrpSpPr/>
            <p:nvPr/>
          </p:nvGrpSpPr>
          <p:grpSpPr>
            <a:xfrm>
              <a:off x="6279607" y="1044412"/>
              <a:ext cx="5561061" cy="1410215"/>
              <a:chOff x="335361" y="1366092"/>
              <a:chExt cx="5347843" cy="1130188"/>
            </a:xfrm>
          </p:grpSpPr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362FAE9D-0390-7DF7-8B0A-A4BA87FBBBB8}"/>
                  </a:ext>
                </a:extLst>
              </p:cNvPr>
              <p:cNvSpPr/>
              <p:nvPr/>
            </p:nvSpPr>
            <p:spPr>
              <a:xfrm>
                <a:off x="347004" y="1375912"/>
                <a:ext cx="5336200" cy="107461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4A5B1998-D155-7801-2EB3-25ABF575D8C6}"/>
                  </a:ext>
                </a:extLst>
              </p:cNvPr>
              <p:cNvSpPr/>
              <p:nvPr/>
            </p:nvSpPr>
            <p:spPr>
              <a:xfrm>
                <a:off x="335361" y="1366092"/>
                <a:ext cx="5347843" cy="1130188"/>
              </a:xfrm>
              <a:prstGeom prst="roundRect">
                <a:avLst/>
              </a:prstGeom>
              <a:solidFill>
                <a:schemeClr val="bg1">
                  <a:lumMod val="75000"/>
                  <a:alpha val="90000"/>
                </a:schemeClr>
              </a:solidFill>
              <a:ln>
                <a:noFill/>
              </a:ln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E6FCEFC5-E3BB-3E47-1DAB-B289501CDD75}"/>
                </a:ext>
              </a:extLst>
            </p:cNvPr>
            <p:cNvGrpSpPr/>
            <p:nvPr/>
          </p:nvGrpSpPr>
          <p:grpSpPr>
            <a:xfrm>
              <a:off x="6429611" y="1172722"/>
              <a:ext cx="882894" cy="914948"/>
              <a:chOff x="539407" y="2941545"/>
              <a:chExt cx="849043" cy="879868"/>
            </a:xfrm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362DA59F-57DC-78DB-E56A-5384794BB74B}"/>
                  </a:ext>
                </a:extLst>
              </p:cNvPr>
              <p:cNvSpPr/>
              <p:nvPr/>
            </p:nvSpPr>
            <p:spPr>
              <a:xfrm>
                <a:off x="539407" y="2941545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B6984CA8-65DE-6442-B816-7332C5331427}"/>
                  </a:ext>
                </a:extLst>
              </p:cNvPr>
              <p:cNvSpPr/>
              <p:nvPr/>
            </p:nvSpPr>
            <p:spPr>
              <a:xfrm>
                <a:off x="539407" y="2947830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90000"/>
                </a:schemeClr>
              </a:solidFill>
              <a:ln>
                <a:noFill/>
              </a:ln>
              <a:effectLst>
                <a:innerShdw blurRad="63500" dist="50800" dir="13500000">
                  <a:schemeClr val="accent1">
                    <a:lumMod val="50000"/>
                    <a:alpha val="3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15042D92-002B-693F-CE4F-532CEF17472D}"/>
              </a:ext>
            </a:extLst>
          </p:cNvPr>
          <p:cNvSpPr txBox="1"/>
          <p:nvPr/>
        </p:nvSpPr>
        <p:spPr>
          <a:xfrm>
            <a:off x="6241842" y="3974655"/>
            <a:ext cx="8721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대학생 </a:t>
            </a:r>
            <a:r>
              <a:rPr lang="en-US" altLang="ko-KR" sz="1000" dirty="0">
                <a:latin typeface="+mn-ea"/>
              </a:rPr>
              <a:t>A</a:t>
            </a:r>
            <a:r>
              <a:rPr lang="ko-KR" altLang="en-US" sz="1000" dirty="0">
                <a:latin typeface="+mn-ea"/>
              </a:rPr>
              <a:t>군</a:t>
            </a: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02F0631B-A718-3188-C1D9-7B57BAB77C51}"/>
              </a:ext>
            </a:extLst>
          </p:cNvPr>
          <p:cNvGrpSpPr/>
          <p:nvPr/>
        </p:nvGrpSpPr>
        <p:grpSpPr>
          <a:xfrm>
            <a:off x="6089698" y="4727062"/>
            <a:ext cx="5610578" cy="1410215"/>
            <a:chOff x="6279607" y="1044412"/>
            <a:chExt cx="5561061" cy="1410215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EAEF2B9-5479-D513-03AD-C609B7EDE4F7}"/>
                </a:ext>
              </a:extLst>
            </p:cNvPr>
            <p:cNvGrpSpPr/>
            <p:nvPr/>
          </p:nvGrpSpPr>
          <p:grpSpPr>
            <a:xfrm>
              <a:off x="6279607" y="1044412"/>
              <a:ext cx="5561061" cy="1410215"/>
              <a:chOff x="335361" y="1366092"/>
              <a:chExt cx="5347843" cy="1130188"/>
            </a:xfrm>
          </p:grpSpPr>
          <p:sp>
            <p:nvSpPr>
              <p:cNvPr id="171" name="사각형: 둥근 모서리 170">
                <a:extLst>
                  <a:ext uri="{FF2B5EF4-FFF2-40B4-BE49-F238E27FC236}">
                    <a16:creationId xmlns:a16="http://schemas.microsoft.com/office/drawing/2014/main" id="{893B3327-2391-3014-83FD-7EBEE41E220A}"/>
                  </a:ext>
                </a:extLst>
              </p:cNvPr>
              <p:cNvSpPr/>
              <p:nvPr/>
            </p:nvSpPr>
            <p:spPr>
              <a:xfrm>
                <a:off x="347004" y="1375912"/>
                <a:ext cx="5336200" cy="107461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72" name="사각형: 둥근 모서리 171">
                <a:extLst>
                  <a:ext uri="{FF2B5EF4-FFF2-40B4-BE49-F238E27FC236}">
                    <a16:creationId xmlns:a16="http://schemas.microsoft.com/office/drawing/2014/main" id="{2A75AA66-1E2D-75B0-C662-BA86D44D8591}"/>
                  </a:ext>
                </a:extLst>
              </p:cNvPr>
              <p:cNvSpPr/>
              <p:nvPr/>
            </p:nvSpPr>
            <p:spPr>
              <a:xfrm>
                <a:off x="335361" y="1366092"/>
                <a:ext cx="5347843" cy="1130188"/>
              </a:xfrm>
              <a:prstGeom prst="roundRect">
                <a:avLst/>
              </a:prstGeom>
              <a:solidFill>
                <a:srgbClr val="C1C3C6"/>
              </a:solidFill>
              <a:ln>
                <a:noFill/>
              </a:ln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182BCAD-850C-0751-62F0-767F457E6B8B}"/>
                </a:ext>
              </a:extLst>
            </p:cNvPr>
            <p:cNvGrpSpPr/>
            <p:nvPr/>
          </p:nvGrpSpPr>
          <p:grpSpPr>
            <a:xfrm>
              <a:off x="6429611" y="1172722"/>
              <a:ext cx="882894" cy="914948"/>
              <a:chOff x="539407" y="2941545"/>
              <a:chExt cx="849043" cy="879868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5C0E3B40-C6A8-A6F7-C15F-91CCCE433EFF}"/>
                  </a:ext>
                </a:extLst>
              </p:cNvPr>
              <p:cNvSpPr/>
              <p:nvPr/>
            </p:nvSpPr>
            <p:spPr>
              <a:xfrm>
                <a:off x="539407" y="2941545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A26AFACC-7815-3642-FBCE-884E16DF5FF1}"/>
                  </a:ext>
                </a:extLst>
              </p:cNvPr>
              <p:cNvSpPr/>
              <p:nvPr/>
            </p:nvSpPr>
            <p:spPr>
              <a:xfrm>
                <a:off x="539407" y="2947830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90000"/>
                </a:schemeClr>
              </a:solidFill>
              <a:ln>
                <a:noFill/>
              </a:ln>
              <a:effectLst>
                <a:innerShdw blurRad="63500" dist="50800" dir="13500000">
                  <a:schemeClr val="accent1">
                    <a:lumMod val="50000"/>
                    <a:alpha val="3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pic>
        <p:nvPicPr>
          <p:cNvPr id="173" name="Picture 4">
            <a:extLst>
              <a:ext uri="{FF2B5EF4-FFF2-40B4-BE49-F238E27FC236}">
                <a16:creationId xmlns:a16="http://schemas.microsoft.com/office/drawing/2014/main" id="{97F74907-04CF-BA44-ABD1-813E9405C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14" y="5066467"/>
            <a:ext cx="498115" cy="49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7690FAD-BE54-503C-2080-3992D0858CB9}"/>
              </a:ext>
            </a:extLst>
          </p:cNvPr>
          <p:cNvSpPr txBox="1"/>
          <p:nvPr/>
        </p:nvSpPr>
        <p:spPr>
          <a:xfrm>
            <a:off x="6225345" y="5819017"/>
            <a:ext cx="978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주부 </a:t>
            </a:r>
            <a:r>
              <a:rPr lang="en-US" altLang="ko-KR" sz="1000" dirty="0">
                <a:latin typeface="+mn-ea"/>
              </a:rPr>
              <a:t>B</a:t>
            </a:r>
            <a:r>
              <a:rPr lang="ko-KR" altLang="en-US" sz="1000" dirty="0">
                <a:latin typeface="+mn-ea"/>
              </a:rPr>
              <a:t>씨</a:t>
            </a: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BA1BE356-5926-96C7-C60C-9B8B36A29C61}"/>
              </a:ext>
            </a:extLst>
          </p:cNvPr>
          <p:cNvGrpSpPr/>
          <p:nvPr/>
        </p:nvGrpSpPr>
        <p:grpSpPr>
          <a:xfrm>
            <a:off x="6107087" y="957376"/>
            <a:ext cx="5561061" cy="4958437"/>
            <a:chOff x="6107087" y="957376"/>
            <a:chExt cx="5561061" cy="4958437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BC9D627E-9439-3AF8-87E2-B8FF2E0EEDD8}"/>
                </a:ext>
              </a:extLst>
            </p:cNvPr>
            <p:cNvGrpSpPr/>
            <p:nvPr/>
          </p:nvGrpSpPr>
          <p:grpSpPr>
            <a:xfrm>
              <a:off x="6107087" y="957376"/>
              <a:ext cx="5561061" cy="1410215"/>
              <a:chOff x="335361" y="1366092"/>
              <a:chExt cx="5347843" cy="1130188"/>
            </a:xfrm>
          </p:grpSpPr>
          <p:sp>
            <p:nvSpPr>
              <p:cNvPr id="185" name="사각형: 둥근 모서리 184">
                <a:extLst>
                  <a:ext uri="{FF2B5EF4-FFF2-40B4-BE49-F238E27FC236}">
                    <a16:creationId xmlns:a16="http://schemas.microsoft.com/office/drawing/2014/main" id="{C1AEB963-2A5A-70FA-C592-2BAD75D8ADCE}"/>
                  </a:ext>
                </a:extLst>
              </p:cNvPr>
              <p:cNvSpPr/>
              <p:nvPr/>
            </p:nvSpPr>
            <p:spPr>
              <a:xfrm>
                <a:off x="347004" y="1375912"/>
                <a:ext cx="5336200" cy="107461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6" name="사각형: 둥근 모서리 185">
                <a:extLst>
                  <a:ext uri="{FF2B5EF4-FFF2-40B4-BE49-F238E27FC236}">
                    <a16:creationId xmlns:a16="http://schemas.microsoft.com/office/drawing/2014/main" id="{79675911-F6C0-AB5A-DB11-EBA7FAC4C029}"/>
                  </a:ext>
                </a:extLst>
              </p:cNvPr>
              <p:cNvSpPr/>
              <p:nvPr/>
            </p:nvSpPr>
            <p:spPr>
              <a:xfrm>
                <a:off x="335361" y="1366092"/>
                <a:ext cx="5347843" cy="1130188"/>
              </a:xfrm>
              <a:prstGeom prst="roundRect">
                <a:avLst/>
              </a:prstGeom>
              <a:solidFill>
                <a:schemeClr val="bg1">
                  <a:lumMod val="75000"/>
                  <a:alpha val="90000"/>
                </a:schemeClr>
              </a:solidFill>
              <a:ln>
                <a:noFill/>
              </a:ln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4F92BA12-E07B-2922-631C-FE3E690F4E37}"/>
                </a:ext>
              </a:extLst>
            </p:cNvPr>
            <p:cNvGrpSpPr/>
            <p:nvPr/>
          </p:nvGrpSpPr>
          <p:grpSpPr>
            <a:xfrm>
              <a:off x="6257091" y="1085686"/>
              <a:ext cx="882894" cy="914948"/>
              <a:chOff x="539407" y="2941545"/>
              <a:chExt cx="849043" cy="879868"/>
            </a:xfrm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92620FB6-0402-AD1A-3DC3-BA2F297F89C7}"/>
                  </a:ext>
                </a:extLst>
              </p:cNvPr>
              <p:cNvSpPr/>
              <p:nvPr/>
            </p:nvSpPr>
            <p:spPr>
              <a:xfrm>
                <a:off x="539407" y="2941545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D152FC6B-5DB8-25DD-1035-182638A1B9A1}"/>
                  </a:ext>
                </a:extLst>
              </p:cNvPr>
              <p:cNvSpPr/>
              <p:nvPr/>
            </p:nvSpPr>
            <p:spPr>
              <a:xfrm>
                <a:off x="539407" y="2947830"/>
                <a:ext cx="849043" cy="87358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90000"/>
                </a:schemeClr>
              </a:solidFill>
              <a:ln>
                <a:noFill/>
              </a:ln>
              <a:effectLst>
                <a:innerShdw blurRad="63500" dist="50800" dir="13500000">
                  <a:schemeClr val="accent1">
                    <a:lumMod val="50000"/>
                    <a:alpha val="3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178" name="말풍선: 사각형 177">
              <a:extLst>
                <a:ext uri="{FF2B5EF4-FFF2-40B4-BE49-F238E27FC236}">
                  <a16:creationId xmlns:a16="http://schemas.microsoft.com/office/drawing/2014/main" id="{CF35F943-DFEF-B6F6-5F0C-77487F0CA002}"/>
                </a:ext>
              </a:extLst>
            </p:cNvPr>
            <p:cNvSpPr/>
            <p:nvPr/>
          </p:nvSpPr>
          <p:spPr>
            <a:xfrm>
              <a:off x="7436624" y="1151445"/>
              <a:ext cx="4096859" cy="999876"/>
            </a:xfrm>
            <a:custGeom>
              <a:avLst/>
              <a:gdLst>
                <a:gd name="connsiteX0" fmla="*/ 0 w 4096859"/>
                <a:gd name="connsiteY0" fmla="*/ 0 h 999876"/>
                <a:gd name="connsiteX1" fmla="*/ 355061 w 4096859"/>
                <a:gd name="connsiteY1" fmla="*/ 0 h 999876"/>
                <a:gd name="connsiteX2" fmla="*/ 682810 w 4096859"/>
                <a:gd name="connsiteY2" fmla="*/ 0 h 999876"/>
                <a:gd name="connsiteX3" fmla="*/ 682810 w 4096859"/>
                <a:gd name="connsiteY3" fmla="*/ 0 h 999876"/>
                <a:gd name="connsiteX4" fmla="*/ 1194918 w 4096859"/>
                <a:gd name="connsiteY4" fmla="*/ 0 h 999876"/>
                <a:gd name="connsiteX5" fmla="*/ 1707025 w 4096859"/>
                <a:gd name="connsiteY5" fmla="*/ 0 h 999876"/>
                <a:gd name="connsiteX6" fmla="*/ 2232788 w 4096859"/>
                <a:gd name="connsiteY6" fmla="*/ 0 h 999876"/>
                <a:gd name="connsiteX7" fmla="*/ 2806349 w 4096859"/>
                <a:gd name="connsiteY7" fmla="*/ 0 h 999876"/>
                <a:gd name="connsiteX8" fmla="*/ 3451604 w 4096859"/>
                <a:gd name="connsiteY8" fmla="*/ 0 h 999876"/>
                <a:gd name="connsiteX9" fmla="*/ 4096859 w 4096859"/>
                <a:gd name="connsiteY9" fmla="*/ 0 h 999876"/>
                <a:gd name="connsiteX10" fmla="*/ 4096859 w 4096859"/>
                <a:gd name="connsiteY10" fmla="*/ 166646 h 999876"/>
                <a:gd name="connsiteX11" fmla="*/ 4096859 w 4096859"/>
                <a:gd name="connsiteY11" fmla="*/ 166646 h 999876"/>
                <a:gd name="connsiteX12" fmla="*/ 4096859 w 4096859"/>
                <a:gd name="connsiteY12" fmla="*/ 416615 h 999876"/>
                <a:gd name="connsiteX13" fmla="*/ 4096859 w 4096859"/>
                <a:gd name="connsiteY13" fmla="*/ 999876 h 999876"/>
                <a:gd name="connsiteX14" fmla="*/ 3547197 w 4096859"/>
                <a:gd name="connsiteY14" fmla="*/ 999876 h 999876"/>
                <a:gd name="connsiteX15" fmla="*/ 3021434 w 4096859"/>
                <a:gd name="connsiteY15" fmla="*/ 999876 h 999876"/>
                <a:gd name="connsiteX16" fmla="*/ 2423975 w 4096859"/>
                <a:gd name="connsiteY16" fmla="*/ 999876 h 999876"/>
                <a:gd name="connsiteX17" fmla="*/ 1707025 w 4096859"/>
                <a:gd name="connsiteY17" fmla="*/ 999876 h 999876"/>
                <a:gd name="connsiteX18" fmla="*/ 1205160 w 4096859"/>
                <a:gd name="connsiteY18" fmla="*/ 999876 h 999876"/>
                <a:gd name="connsiteX19" fmla="*/ 682810 w 4096859"/>
                <a:gd name="connsiteY19" fmla="*/ 999876 h 999876"/>
                <a:gd name="connsiteX20" fmla="*/ 682810 w 4096859"/>
                <a:gd name="connsiteY20" fmla="*/ 999876 h 999876"/>
                <a:gd name="connsiteX21" fmla="*/ 361889 w 4096859"/>
                <a:gd name="connsiteY21" fmla="*/ 999876 h 999876"/>
                <a:gd name="connsiteX22" fmla="*/ 0 w 4096859"/>
                <a:gd name="connsiteY22" fmla="*/ 999876 h 999876"/>
                <a:gd name="connsiteX23" fmla="*/ 0 w 4096859"/>
                <a:gd name="connsiteY23" fmla="*/ 416615 h 999876"/>
                <a:gd name="connsiteX24" fmla="*/ -198411 w 4096859"/>
                <a:gd name="connsiteY24" fmla="*/ 393921 h 999876"/>
                <a:gd name="connsiteX25" fmla="*/ 0 w 4096859"/>
                <a:gd name="connsiteY25" fmla="*/ 166646 h 999876"/>
                <a:gd name="connsiteX26" fmla="*/ 0 w 4096859"/>
                <a:gd name="connsiteY26" fmla="*/ 0 h 99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6859" h="999876" fill="none" extrusionOk="0">
                  <a:moveTo>
                    <a:pt x="0" y="0"/>
                  </a:moveTo>
                  <a:cubicBezTo>
                    <a:pt x="101848" y="-16670"/>
                    <a:pt x="230481" y="15037"/>
                    <a:pt x="355061" y="0"/>
                  </a:cubicBezTo>
                  <a:cubicBezTo>
                    <a:pt x="479641" y="-15037"/>
                    <a:pt x="605925" y="6320"/>
                    <a:pt x="682810" y="0"/>
                  </a:cubicBezTo>
                  <a:lnTo>
                    <a:pt x="682810" y="0"/>
                  </a:lnTo>
                  <a:cubicBezTo>
                    <a:pt x="807495" y="-21471"/>
                    <a:pt x="1078190" y="29376"/>
                    <a:pt x="1194918" y="0"/>
                  </a:cubicBezTo>
                  <a:cubicBezTo>
                    <a:pt x="1311646" y="-29376"/>
                    <a:pt x="1521365" y="27424"/>
                    <a:pt x="1707025" y="0"/>
                  </a:cubicBezTo>
                  <a:cubicBezTo>
                    <a:pt x="1848704" y="-45842"/>
                    <a:pt x="2056003" y="43224"/>
                    <a:pt x="2232788" y="0"/>
                  </a:cubicBezTo>
                  <a:cubicBezTo>
                    <a:pt x="2409573" y="-43224"/>
                    <a:pt x="2585417" y="10106"/>
                    <a:pt x="2806349" y="0"/>
                  </a:cubicBezTo>
                  <a:cubicBezTo>
                    <a:pt x="3027281" y="-10106"/>
                    <a:pt x="3281140" y="2226"/>
                    <a:pt x="3451604" y="0"/>
                  </a:cubicBezTo>
                  <a:cubicBezTo>
                    <a:pt x="3622068" y="-2226"/>
                    <a:pt x="3893989" y="29666"/>
                    <a:pt x="4096859" y="0"/>
                  </a:cubicBezTo>
                  <a:cubicBezTo>
                    <a:pt x="4107919" y="60533"/>
                    <a:pt x="4079576" y="124935"/>
                    <a:pt x="4096859" y="166646"/>
                  </a:cubicBezTo>
                  <a:lnTo>
                    <a:pt x="4096859" y="166646"/>
                  </a:lnTo>
                  <a:cubicBezTo>
                    <a:pt x="4099119" y="245082"/>
                    <a:pt x="4094462" y="344404"/>
                    <a:pt x="4096859" y="416615"/>
                  </a:cubicBezTo>
                  <a:cubicBezTo>
                    <a:pt x="4122863" y="636008"/>
                    <a:pt x="4030232" y="878561"/>
                    <a:pt x="4096859" y="999876"/>
                  </a:cubicBezTo>
                  <a:cubicBezTo>
                    <a:pt x="3845746" y="1001026"/>
                    <a:pt x="3735929" y="995562"/>
                    <a:pt x="3547197" y="999876"/>
                  </a:cubicBezTo>
                  <a:cubicBezTo>
                    <a:pt x="3358465" y="1004190"/>
                    <a:pt x="3131111" y="974361"/>
                    <a:pt x="3021434" y="999876"/>
                  </a:cubicBezTo>
                  <a:cubicBezTo>
                    <a:pt x="2911757" y="1025391"/>
                    <a:pt x="2576492" y="989646"/>
                    <a:pt x="2423975" y="999876"/>
                  </a:cubicBezTo>
                  <a:cubicBezTo>
                    <a:pt x="2271458" y="1010106"/>
                    <a:pt x="1960081" y="919238"/>
                    <a:pt x="1707025" y="999876"/>
                  </a:cubicBezTo>
                  <a:cubicBezTo>
                    <a:pt x="1518311" y="1035426"/>
                    <a:pt x="1348736" y="965242"/>
                    <a:pt x="1205160" y="999876"/>
                  </a:cubicBezTo>
                  <a:cubicBezTo>
                    <a:pt x="1061585" y="1034510"/>
                    <a:pt x="926672" y="968697"/>
                    <a:pt x="682810" y="999876"/>
                  </a:cubicBezTo>
                  <a:lnTo>
                    <a:pt x="682810" y="999876"/>
                  </a:lnTo>
                  <a:cubicBezTo>
                    <a:pt x="566164" y="1024846"/>
                    <a:pt x="431878" y="974704"/>
                    <a:pt x="361889" y="999876"/>
                  </a:cubicBezTo>
                  <a:cubicBezTo>
                    <a:pt x="291900" y="1025048"/>
                    <a:pt x="127967" y="970474"/>
                    <a:pt x="0" y="999876"/>
                  </a:cubicBezTo>
                  <a:cubicBezTo>
                    <a:pt x="-13912" y="831667"/>
                    <a:pt x="34619" y="642187"/>
                    <a:pt x="0" y="416615"/>
                  </a:cubicBezTo>
                  <a:cubicBezTo>
                    <a:pt x="-59291" y="429552"/>
                    <a:pt x="-129681" y="384162"/>
                    <a:pt x="-198411" y="393921"/>
                  </a:cubicBezTo>
                  <a:cubicBezTo>
                    <a:pt x="-120875" y="268320"/>
                    <a:pt x="-47291" y="226247"/>
                    <a:pt x="0" y="166646"/>
                  </a:cubicBezTo>
                  <a:cubicBezTo>
                    <a:pt x="-11577" y="114075"/>
                    <a:pt x="16896" y="80448"/>
                    <a:pt x="0" y="0"/>
                  </a:cubicBezTo>
                  <a:close/>
                </a:path>
                <a:path w="4096859" h="999876" stroke="0" extrusionOk="0">
                  <a:moveTo>
                    <a:pt x="0" y="0"/>
                  </a:moveTo>
                  <a:cubicBezTo>
                    <a:pt x="165497" y="-28068"/>
                    <a:pt x="181686" y="389"/>
                    <a:pt x="334577" y="0"/>
                  </a:cubicBezTo>
                  <a:cubicBezTo>
                    <a:pt x="487468" y="-389"/>
                    <a:pt x="592802" y="4947"/>
                    <a:pt x="682810" y="0"/>
                  </a:cubicBezTo>
                  <a:lnTo>
                    <a:pt x="682810" y="0"/>
                  </a:lnTo>
                  <a:cubicBezTo>
                    <a:pt x="825740" y="-57935"/>
                    <a:pt x="1089425" y="49309"/>
                    <a:pt x="1215402" y="0"/>
                  </a:cubicBezTo>
                  <a:cubicBezTo>
                    <a:pt x="1341379" y="-49309"/>
                    <a:pt x="1527926" y="1240"/>
                    <a:pt x="1707025" y="0"/>
                  </a:cubicBezTo>
                  <a:cubicBezTo>
                    <a:pt x="1855084" y="-59962"/>
                    <a:pt x="2074448" y="38887"/>
                    <a:pt x="2256687" y="0"/>
                  </a:cubicBezTo>
                  <a:cubicBezTo>
                    <a:pt x="2438926" y="-38887"/>
                    <a:pt x="2761982" y="150"/>
                    <a:pt x="2901942" y="0"/>
                  </a:cubicBezTo>
                  <a:cubicBezTo>
                    <a:pt x="3041903" y="-150"/>
                    <a:pt x="3187694" y="9442"/>
                    <a:pt x="3451604" y="0"/>
                  </a:cubicBezTo>
                  <a:cubicBezTo>
                    <a:pt x="3715514" y="-9442"/>
                    <a:pt x="3807337" y="23058"/>
                    <a:pt x="4096859" y="0"/>
                  </a:cubicBezTo>
                  <a:cubicBezTo>
                    <a:pt x="4109396" y="49870"/>
                    <a:pt x="4087957" y="118260"/>
                    <a:pt x="4096859" y="166646"/>
                  </a:cubicBezTo>
                  <a:lnTo>
                    <a:pt x="4096859" y="166646"/>
                  </a:lnTo>
                  <a:cubicBezTo>
                    <a:pt x="4105999" y="244226"/>
                    <a:pt x="4074631" y="295287"/>
                    <a:pt x="4096859" y="416615"/>
                  </a:cubicBezTo>
                  <a:cubicBezTo>
                    <a:pt x="4145041" y="534915"/>
                    <a:pt x="4057994" y="802580"/>
                    <a:pt x="4096859" y="999876"/>
                  </a:cubicBezTo>
                  <a:cubicBezTo>
                    <a:pt x="3811462" y="1016088"/>
                    <a:pt x="3725090" y="965288"/>
                    <a:pt x="3451604" y="999876"/>
                  </a:cubicBezTo>
                  <a:cubicBezTo>
                    <a:pt x="3178119" y="1034464"/>
                    <a:pt x="3059935" y="976495"/>
                    <a:pt x="2806349" y="999876"/>
                  </a:cubicBezTo>
                  <a:cubicBezTo>
                    <a:pt x="2552763" y="1023257"/>
                    <a:pt x="2136656" y="872738"/>
                    <a:pt x="1707025" y="999876"/>
                  </a:cubicBezTo>
                  <a:cubicBezTo>
                    <a:pt x="1467345" y="1044837"/>
                    <a:pt x="1454708" y="952642"/>
                    <a:pt x="1205160" y="999876"/>
                  </a:cubicBezTo>
                  <a:cubicBezTo>
                    <a:pt x="955612" y="1047110"/>
                    <a:pt x="856290" y="948173"/>
                    <a:pt x="682810" y="999876"/>
                  </a:cubicBezTo>
                  <a:lnTo>
                    <a:pt x="682810" y="999876"/>
                  </a:lnTo>
                  <a:cubicBezTo>
                    <a:pt x="559392" y="1021927"/>
                    <a:pt x="441974" y="969371"/>
                    <a:pt x="355061" y="999876"/>
                  </a:cubicBezTo>
                  <a:cubicBezTo>
                    <a:pt x="268148" y="1030381"/>
                    <a:pt x="112831" y="990833"/>
                    <a:pt x="0" y="999876"/>
                  </a:cubicBezTo>
                  <a:cubicBezTo>
                    <a:pt x="-39758" y="799349"/>
                    <a:pt x="1900" y="605938"/>
                    <a:pt x="0" y="416615"/>
                  </a:cubicBezTo>
                  <a:cubicBezTo>
                    <a:pt x="-51036" y="429124"/>
                    <a:pt x="-149764" y="388612"/>
                    <a:pt x="-198411" y="393921"/>
                  </a:cubicBezTo>
                  <a:cubicBezTo>
                    <a:pt x="-160372" y="322296"/>
                    <a:pt x="-86099" y="270182"/>
                    <a:pt x="0" y="166646"/>
                  </a:cubicBezTo>
                  <a:cubicBezTo>
                    <a:pt x="-11610" y="88014"/>
                    <a:pt x="18552" y="81983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RectCallout">
                      <a:avLst>
                        <a:gd name="adj1" fmla="val -54843"/>
                        <a:gd name="adj2" fmla="val -1060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어제 상품을 구매했는데 더 싸게 파는 데가 있어요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. 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79" name="Picture 6">
              <a:extLst>
                <a:ext uri="{FF2B5EF4-FFF2-40B4-BE49-F238E27FC236}">
                  <a16:creationId xmlns:a16="http://schemas.microsoft.com/office/drawing/2014/main" id="{DF91BBB7-FE6E-536B-513D-DE9DB36C3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3845" y="1269874"/>
              <a:ext cx="581467" cy="581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FC8738B6-76F0-B870-4DAC-748ADF86F068}"/>
                </a:ext>
              </a:extLst>
            </p:cNvPr>
            <p:cNvSpPr txBox="1"/>
            <p:nvPr/>
          </p:nvSpPr>
          <p:spPr>
            <a:xfrm>
              <a:off x="6264737" y="2121370"/>
              <a:ext cx="1037219" cy="25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</a:rPr>
                <a:t>회사원 최모씨</a:t>
              </a:r>
            </a:p>
          </p:txBody>
        </p:sp>
        <p:sp>
          <p:nvSpPr>
            <p:cNvPr id="181" name="말풍선: 사각형 180">
              <a:extLst>
                <a:ext uri="{FF2B5EF4-FFF2-40B4-BE49-F238E27FC236}">
                  <a16:creationId xmlns:a16="http://schemas.microsoft.com/office/drawing/2014/main" id="{962A4EA8-C0BB-D9C9-8D49-1FED64DBB938}"/>
                </a:ext>
              </a:extLst>
            </p:cNvPr>
            <p:cNvSpPr/>
            <p:nvPr/>
          </p:nvSpPr>
          <p:spPr>
            <a:xfrm>
              <a:off x="7436624" y="3080575"/>
              <a:ext cx="4096859" cy="999876"/>
            </a:xfrm>
            <a:custGeom>
              <a:avLst/>
              <a:gdLst>
                <a:gd name="connsiteX0" fmla="*/ 0 w 4096859"/>
                <a:gd name="connsiteY0" fmla="*/ 0 h 999876"/>
                <a:gd name="connsiteX1" fmla="*/ 355061 w 4096859"/>
                <a:gd name="connsiteY1" fmla="*/ 0 h 999876"/>
                <a:gd name="connsiteX2" fmla="*/ 682810 w 4096859"/>
                <a:gd name="connsiteY2" fmla="*/ 0 h 999876"/>
                <a:gd name="connsiteX3" fmla="*/ 682810 w 4096859"/>
                <a:gd name="connsiteY3" fmla="*/ 0 h 999876"/>
                <a:gd name="connsiteX4" fmla="*/ 1194918 w 4096859"/>
                <a:gd name="connsiteY4" fmla="*/ 0 h 999876"/>
                <a:gd name="connsiteX5" fmla="*/ 1707025 w 4096859"/>
                <a:gd name="connsiteY5" fmla="*/ 0 h 999876"/>
                <a:gd name="connsiteX6" fmla="*/ 2232788 w 4096859"/>
                <a:gd name="connsiteY6" fmla="*/ 0 h 999876"/>
                <a:gd name="connsiteX7" fmla="*/ 2806349 w 4096859"/>
                <a:gd name="connsiteY7" fmla="*/ 0 h 999876"/>
                <a:gd name="connsiteX8" fmla="*/ 3451604 w 4096859"/>
                <a:gd name="connsiteY8" fmla="*/ 0 h 999876"/>
                <a:gd name="connsiteX9" fmla="*/ 4096859 w 4096859"/>
                <a:gd name="connsiteY9" fmla="*/ 0 h 999876"/>
                <a:gd name="connsiteX10" fmla="*/ 4096859 w 4096859"/>
                <a:gd name="connsiteY10" fmla="*/ 166646 h 999876"/>
                <a:gd name="connsiteX11" fmla="*/ 4096859 w 4096859"/>
                <a:gd name="connsiteY11" fmla="*/ 166646 h 999876"/>
                <a:gd name="connsiteX12" fmla="*/ 4096859 w 4096859"/>
                <a:gd name="connsiteY12" fmla="*/ 416615 h 999876"/>
                <a:gd name="connsiteX13" fmla="*/ 4096859 w 4096859"/>
                <a:gd name="connsiteY13" fmla="*/ 999876 h 999876"/>
                <a:gd name="connsiteX14" fmla="*/ 3547197 w 4096859"/>
                <a:gd name="connsiteY14" fmla="*/ 999876 h 999876"/>
                <a:gd name="connsiteX15" fmla="*/ 3021434 w 4096859"/>
                <a:gd name="connsiteY15" fmla="*/ 999876 h 999876"/>
                <a:gd name="connsiteX16" fmla="*/ 2423975 w 4096859"/>
                <a:gd name="connsiteY16" fmla="*/ 999876 h 999876"/>
                <a:gd name="connsiteX17" fmla="*/ 1707025 w 4096859"/>
                <a:gd name="connsiteY17" fmla="*/ 999876 h 999876"/>
                <a:gd name="connsiteX18" fmla="*/ 1205160 w 4096859"/>
                <a:gd name="connsiteY18" fmla="*/ 999876 h 999876"/>
                <a:gd name="connsiteX19" fmla="*/ 682810 w 4096859"/>
                <a:gd name="connsiteY19" fmla="*/ 999876 h 999876"/>
                <a:gd name="connsiteX20" fmla="*/ 682810 w 4096859"/>
                <a:gd name="connsiteY20" fmla="*/ 999876 h 999876"/>
                <a:gd name="connsiteX21" fmla="*/ 361889 w 4096859"/>
                <a:gd name="connsiteY21" fmla="*/ 999876 h 999876"/>
                <a:gd name="connsiteX22" fmla="*/ 0 w 4096859"/>
                <a:gd name="connsiteY22" fmla="*/ 999876 h 999876"/>
                <a:gd name="connsiteX23" fmla="*/ 0 w 4096859"/>
                <a:gd name="connsiteY23" fmla="*/ 416615 h 999876"/>
                <a:gd name="connsiteX24" fmla="*/ -198411 w 4096859"/>
                <a:gd name="connsiteY24" fmla="*/ 393921 h 999876"/>
                <a:gd name="connsiteX25" fmla="*/ 0 w 4096859"/>
                <a:gd name="connsiteY25" fmla="*/ 166646 h 999876"/>
                <a:gd name="connsiteX26" fmla="*/ 0 w 4096859"/>
                <a:gd name="connsiteY26" fmla="*/ 0 h 99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6859" h="999876" fill="none" extrusionOk="0">
                  <a:moveTo>
                    <a:pt x="0" y="0"/>
                  </a:moveTo>
                  <a:cubicBezTo>
                    <a:pt x="101848" y="-16670"/>
                    <a:pt x="230481" y="15037"/>
                    <a:pt x="355061" y="0"/>
                  </a:cubicBezTo>
                  <a:cubicBezTo>
                    <a:pt x="479641" y="-15037"/>
                    <a:pt x="605925" y="6320"/>
                    <a:pt x="682810" y="0"/>
                  </a:cubicBezTo>
                  <a:lnTo>
                    <a:pt x="682810" y="0"/>
                  </a:lnTo>
                  <a:cubicBezTo>
                    <a:pt x="807495" y="-21471"/>
                    <a:pt x="1078190" y="29376"/>
                    <a:pt x="1194918" y="0"/>
                  </a:cubicBezTo>
                  <a:cubicBezTo>
                    <a:pt x="1311646" y="-29376"/>
                    <a:pt x="1521365" y="27424"/>
                    <a:pt x="1707025" y="0"/>
                  </a:cubicBezTo>
                  <a:cubicBezTo>
                    <a:pt x="1848704" y="-45842"/>
                    <a:pt x="2056003" y="43224"/>
                    <a:pt x="2232788" y="0"/>
                  </a:cubicBezTo>
                  <a:cubicBezTo>
                    <a:pt x="2409573" y="-43224"/>
                    <a:pt x="2585417" y="10106"/>
                    <a:pt x="2806349" y="0"/>
                  </a:cubicBezTo>
                  <a:cubicBezTo>
                    <a:pt x="3027281" y="-10106"/>
                    <a:pt x="3281140" y="2226"/>
                    <a:pt x="3451604" y="0"/>
                  </a:cubicBezTo>
                  <a:cubicBezTo>
                    <a:pt x="3622068" y="-2226"/>
                    <a:pt x="3893989" y="29666"/>
                    <a:pt x="4096859" y="0"/>
                  </a:cubicBezTo>
                  <a:cubicBezTo>
                    <a:pt x="4107919" y="60533"/>
                    <a:pt x="4079576" y="124935"/>
                    <a:pt x="4096859" y="166646"/>
                  </a:cubicBezTo>
                  <a:lnTo>
                    <a:pt x="4096859" y="166646"/>
                  </a:lnTo>
                  <a:cubicBezTo>
                    <a:pt x="4099119" y="245082"/>
                    <a:pt x="4094462" y="344404"/>
                    <a:pt x="4096859" y="416615"/>
                  </a:cubicBezTo>
                  <a:cubicBezTo>
                    <a:pt x="4122863" y="636008"/>
                    <a:pt x="4030232" y="878561"/>
                    <a:pt x="4096859" y="999876"/>
                  </a:cubicBezTo>
                  <a:cubicBezTo>
                    <a:pt x="3845746" y="1001026"/>
                    <a:pt x="3735929" y="995562"/>
                    <a:pt x="3547197" y="999876"/>
                  </a:cubicBezTo>
                  <a:cubicBezTo>
                    <a:pt x="3358465" y="1004190"/>
                    <a:pt x="3131111" y="974361"/>
                    <a:pt x="3021434" y="999876"/>
                  </a:cubicBezTo>
                  <a:cubicBezTo>
                    <a:pt x="2911757" y="1025391"/>
                    <a:pt x="2576492" y="989646"/>
                    <a:pt x="2423975" y="999876"/>
                  </a:cubicBezTo>
                  <a:cubicBezTo>
                    <a:pt x="2271458" y="1010106"/>
                    <a:pt x="1960081" y="919238"/>
                    <a:pt x="1707025" y="999876"/>
                  </a:cubicBezTo>
                  <a:cubicBezTo>
                    <a:pt x="1518311" y="1035426"/>
                    <a:pt x="1348736" y="965242"/>
                    <a:pt x="1205160" y="999876"/>
                  </a:cubicBezTo>
                  <a:cubicBezTo>
                    <a:pt x="1061585" y="1034510"/>
                    <a:pt x="926672" y="968697"/>
                    <a:pt x="682810" y="999876"/>
                  </a:cubicBezTo>
                  <a:lnTo>
                    <a:pt x="682810" y="999876"/>
                  </a:lnTo>
                  <a:cubicBezTo>
                    <a:pt x="566164" y="1024846"/>
                    <a:pt x="431878" y="974704"/>
                    <a:pt x="361889" y="999876"/>
                  </a:cubicBezTo>
                  <a:cubicBezTo>
                    <a:pt x="291900" y="1025048"/>
                    <a:pt x="127967" y="970474"/>
                    <a:pt x="0" y="999876"/>
                  </a:cubicBezTo>
                  <a:cubicBezTo>
                    <a:pt x="-13912" y="831667"/>
                    <a:pt x="34619" y="642187"/>
                    <a:pt x="0" y="416615"/>
                  </a:cubicBezTo>
                  <a:cubicBezTo>
                    <a:pt x="-59291" y="429552"/>
                    <a:pt x="-129681" y="384162"/>
                    <a:pt x="-198411" y="393921"/>
                  </a:cubicBezTo>
                  <a:cubicBezTo>
                    <a:pt x="-120875" y="268320"/>
                    <a:pt x="-47291" y="226247"/>
                    <a:pt x="0" y="166646"/>
                  </a:cubicBezTo>
                  <a:cubicBezTo>
                    <a:pt x="-11577" y="114075"/>
                    <a:pt x="16896" y="80448"/>
                    <a:pt x="0" y="0"/>
                  </a:cubicBezTo>
                  <a:close/>
                </a:path>
                <a:path w="4096859" h="999876" stroke="0" extrusionOk="0">
                  <a:moveTo>
                    <a:pt x="0" y="0"/>
                  </a:moveTo>
                  <a:cubicBezTo>
                    <a:pt x="165497" y="-28068"/>
                    <a:pt x="181686" y="389"/>
                    <a:pt x="334577" y="0"/>
                  </a:cubicBezTo>
                  <a:cubicBezTo>
                    <a:pt x="487468" y="-389"/>
                    <a:pt x="592802" y="4947"/>
                    <a:pt x="682810" y="0"/>
                  </a:cubicBezTo>
                  <a:lnTo>
                    <a:pt x="682810" y="0"/>
                  </a:lnTo>
                  <a:cubicBezTo>
                    <a:pt x="825740" y="-57935"/>
                    <a:pt x="1089425" y="49309"/>
                    <a:pt x="1215402" y="0"/>
                  </a:cubicBezTo>
                  <a:cubicBezTo>
                    <a:pt x="1341379" y="-49309"/>
                    <a:pt x="1527926" y="1240"/>
                    <a:pt x="1707025" y="0"/>
                  </a:cubicBezTo>
                  <a:cubicBezTo>
                    <a:pt x="1855084" y="-59962"/>
                    <a:pt x="2074448" y="38887"/>
                    <a:pt x="2256687" y="0"/>
                  </a:cubicBezTo>
                  <a:cubicBezTo>
                    <a:pt x="2438926" y="-38887"/>
                    <a:pt x="2761982" y="150"/>
                    <a:pt x="2901942" y="0"/>
                  </a:cubicBezTo>
                  <a:cubicBezTo>
                    <a:pt x="3041903" y="-150"/>
                    <a:pt x="3187694" y="9442"/>
                    <a:pt x="3451604" y="0"/>
                  </a:cubicBezTo>
                  <a:cubicBezTo>
                    <a:pt x="3715514" y="-9442"/>
                    <a:pt x="3807337" y="23058"/>
                    <a:pt x="4096859" y="0"/>
                  </a:cubicBezTo>
                  <a:cubicBezTo>
                    <a:pt x="4109396" y="49870"/>
                    <a:pt x="4087957" y="118260"/>
                    <a:pt x="4096859" y="166646"/>
                  </a:cubicBezTo>
                  <a:lnTo>
                    <a:pt x="4096859" y="166646"/>
                  </a:lnTo>
                  <a:cubicBezTo>
                    <a:pt x="4105999" y="244226"/>
                    <a:pt x="4074631" y="295287"/>
                    <a:pt x="4096859" y="416615"/>
                  </a:cubicBezTo>
                  <a:cubicBezTo>
                    <a:pt x="4145041" y="534915"/>
                    <a:pt x="4057994" y="802580"/>
                    <a:pt x="4096859" y="999876"/>
                  </a:cubicBezTo>
                  <a:cubicBezTo>
                    <a:pt x="3811462" y="1016088"/>
                    <a:pt x="3725090" y="965288"/>
                    <a:pt x="3451604" y="999876"/>
                  </a:cubicBezTo>
                  <a:cubicBezTo>
                    <a:pt x="3178119" y="1034464"/>
                    <a:pt x="3059935" y="976495"/>
                    <a:pt x="2806349" y="999876"/>
                  </a:cubicBezTo>
                  <a:cubicBezTo>
                    <a:pt x="2552763" y="1023257"/>
                    <a:pt x="2136656" y="872738"/>
                    <a:pt x="1707025" y="999876"/>
                  </a:cubicBezTo>
                  <a:cubicBezTo>
                    <a:pt x="1467345" y="1044837"/>
                    <a:pt x="1454708" y="952642"/>
                    <a:pt x="1205160" y="999876"/>
                  </a:cubicBezTo>
                  <a:cubicBezTo>
                    <a:pt x="955612" y="1047110"/>
                    <a:pt x="856290" y="948173"/>
                    <a:pt x="682810" y="999876"/>
                  </a:cubicBezTo>
                  <a:lnTo>
                    <a:pt x="682810" y="999876"/>
                  </a:lnTo>
                  <a:cubicBezTo>
                    <a:pt x="559392" y="1021927"/>
                    <a:pt x="441974" y="969371"/>
                    <a:pt x="355061" y="999876"/>
                  </a:cubicBezTo>
                  <a:cubicBezTo>
                    <a:pt x="268148" y="1030381"/>
                    <a:pt x="112831" y="990833"/>
                    <a:pt x="0" y="999876"/>
                  </a:cubicBezTo>
                  <a:cubicBezTo>
                    <a:pt x="-39758" y="799349"/>
                    <a:pt x="1900" y="605938"/>
                    <a:pt x="0" y="416615"/>
                  </a:cubicBezTo>
                  <a:cubicBezTo>
                    <a:pt x="-51036" y="429124"/>
                    <a:pt x="-149764" y="388612"/>
                    <a:pt x="-198411" y="393921"/>
                  </a:cubicBezTo>
                  <a:cubicBezTo>
                    <a:pt x="-160372" y="322296"/>
                    <a:pt x="-86099" y="270182"/>
                    <a:pt x="0" y="166646"/>
                  </a:cubicBezTo>
                  <a:cubicBezTo>
                    <a:pt x="-11610" y="88014"/>
                    <a:pt x="18552" y="81983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RectCallout">
                      <a:avLst>
                        <a:gd name="adj1" fmla="val -54843"/>
                        <a:gd name="adj2" fmla="val -1060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판매량이랑 리뷰도 많아서 믿고 샀는데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 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제가 원하던 제품이 아닌 것 같아요</a:t>
              </a:r>
            </a:p>
          </p:txBody>
        </p:sp>
        <p:sp>
          <p:nvSpPr>
            <p:cNvPr id="182" name="말풍선: 사각형 181">
              <a:extLst>
                <a:ext uri="{FF2B5EF4-FFF2-40B4-BE49-F238E27FC236}">
                  <a16:creationId xmlns:a16="http://schemas.microsoft.com/office/drawing/2014/main" id="{9D350CB8-9D3C-E164-A7B3-350800391C08}"/>
                </a:ext>
              </a:extLst>
            </p:cNvPr>
            <p:cNvSpPr/>
            <p:nvPr/>
          </p:nvSpPr>
          <p:spPr>
            <a:xfrm>
              <a:off x="7436624" y="4915937"/>
              <a:ext cx="4096859" cy="999876"/>
            </a:xfrm>
            <a:custGeom>
              <a:avLst/>
              <a:gdLst>
                <a:gd name="connsiteX0" fmla="*/ 0 w 4096859"/>
                <a:gd name="connsiteY0" fmla="*/ 0 h 999876"/>
                <a:gd name="connsiteX1" fmla="*/ 355061 w 4096859"/>
                <a:gd name="connsiteY1" fmla="*/ 0 h 999876"/>
                <a:gd name="connsiteX2" fmla="*/ 682810 w 4096859"/>
                <a:gd name="connsiteY2" fmla="*/ 0 h 999876"/>
                <a:gd name="connsiteX3" fmla="*/ 682810 w 4096859"/>
                <a:gd name="connsiteY3" fmla="*/ 0 h 999876"/>
                <a:gd name="connsiteX4" fmla="*/ 1194918 w 4096859"/>
                <a:gd name="connsiteY4" fmla="*/ 0 h 999876"/>
                <a:gd name="connsiteX5" fmla="*/ 1707025 w 4096859"/>
                <a:gd name="connsiteY5" fmla="*/ 0 h 999876"/>
                <a:gd name="connsiteX6" fmla="*/ 2232788 w 4096859"/>
                <a:gd name="connsiteY6" fmla="*/ 0 h 999876"/>
                <a:gd name="connsiteX7" fmla="*/ 2806349 w 4096859"/>
                <a:gd name="connsiteY7" fmla="*/ 0 h 999876"/>
                <a:gd name="connsiteX8" fmla="*/ 3451604 w 4096859"/>
                <a:gd name="connsiteY8" fmla="*/ 0 h 999876"/>
                <a:gd name="connsiteX9" fmla="*/ 4096859 w 4096859"/>
                <a:gd name="connsiteY9" fmla="*/ 0 h 999876"/>
                <a:gd name="connsiteX10" fmla="*/ 4096859 w 4096859"/>
                <a:gd name="connsiteY10" fmla="*/ 166646 h 999876"/>
                <a:gd name="connsiteX11" fmla="*/ 4096859 w 4096859"/>
                <a:gd name="connsiteY11" fmla="*/ 166646 h 999876"/>
                <a:gd name="connsiteX12" fmla="*/ 4096859 w 4096859"/>
                <a:gd name="connsiteY12" fmla="*/ 416615 h 999876"/>
                <a:gd name="connsiteX13" fmla="*/ 4096859 w 4096859"/>
                <a:gd name="connsiteY13" fmla="*/ 999876 h 999876"/>
                <a:gd name="connsiteX14" fmla="*/ 3547197 w 4096859"/>
                <a:gd name="connsiteY14" fmla="*/ 999876 h 999876"/>
                <a:gd name="connsiteX15" fmla="*/ 3021434 w 4096859"/>
                <a:gd name="connsiteY15" fmla="*/ 999876 h 999876"/>
                <a:gd name="connsiteX16" fmla="*/ 2423975 w 4096859"/>
                <a:gd name="connsiteY16" fmla="*/ 999876 h 999876"/>
                <a:gd name="connsiteX17" fmla="*/ 1707025 w 4096859"/>
                <a:gd name="connsiteY17" fmla="*/ 999876 h 999876"/>
                <a:gd name="connsiteX18" fmla="*/ 1205160 w 4096859"/>
                <a:gd name="connsiteY18" fmla="*/ 999876 h 999876"/>
                <a:gd name="connsiteX19" fmla="*/ 682810 w 4096859"/>
                <a:gd name="connsiteY19" fmla="*/ 999876 h 999876"/>
                <a:gd name="connsiteX20" fmla="*/ 682810 w 4096859"/>
                <a:gd name="connsiteY20" fmla="*/ 999876 h 999876"/>
                <a:gd name="connsiteX21" fmla="*/ 361889 w 4096859"/>
                <a:gd name="connsiteY21" fmla="*/ 999876 h 999876"/>
                <a:gd name="connsiteX22" fmla="*/ 0 w 4096859"/>
                <a:gd name="connsiteY22" fmla="*/ 999876 h 999876"/>
                <a:gd name="connsiteX23" fmla="*/ 0 w 4096859"/>
                <a:gd name="connsiteY23" fmla="*/ 416615 h 999876"/>
                <a:gd name="connsiteX24" fmla="*/ -198411 w 4096859"/>
                <a:gd name="connsiteY24" fmla="*/ 393921 h 999876"/>
                <a:gd name="connsiteX25" fmla="*/ 0 w 4096859"/>
                <a:gd name="connsiteY25" fmla="*/ 166646 h 999876"/>
                <a:gd name="connsiteX26" fmla="*/ 0 w 4096859"/>
                <a:gd name="connsiteY26" fmla="*/ 0 h 99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96859" h="999876" fill="none" extrusionOk="0">
                  <a:moveTo>
                    <a:pt x="0" y="0"/>
                  </a:moveTo>
                  <a:cubicBezTo>
                    <a:pt x="101848" y="-16670"/>
                    <a:pt x="230481" y="15037"/>
                    <a:pt x="355061" y="0"/>
                  </a:cubicBezTo>
                  <a:cubicBezTo>
                    <a:pt x="479641" y="-15037"/>
                    <a:pt x="605925" y="6320"/>
                    <a:pt x="682810" y="0"/>
                  </a:cubicBezTo>
                  <a:lnTo>
                    <a:pt x="682810" y="0"/>
                  </a:lnTo>
                  <a:cubicBezTo>
                    <a:pt x="807495" y="-21471"/>
                    <a:pt x="1078190" y="29376"/>
                    <a:pt x="1194918" y="0"/>
                  </a:cubicBezTo>
                  <a:cubicBezTo>
                    <a:pt x="1311646" y="-29376"/>
                    <a:pt x="1521365" y="27424"/>
                    <a:pt x="1707025" y="0"/>
                  </a:cubicBezTo>
                  <a:cubicBezTo>
                    <a:pt x="1848704" y="-45842"/>
                    <a:pt x="2056003" y="43224"/>
                    <a:pt x="2232788" y="0"/>
                  </a:cubicBezTo>
                  <a:cubicBezTo>
                    <a:pt x="2409573" y="-43224"/>
                    <a:pt x="2585417" y="10106"/>
                    <a:pt x="2806349" y="0"/>
                  </a:cubicBezTo>
                  <a:cubicBezTo>
                    <a:pt x="3027281" y="-10106"/>
                    <a:pt x="3281140" y="2226"/>
                    <a:pt x="3451604" y="0"/>
                  </a:cubicBezTo>
                  <a:cubicBezTo>
                    <a:pt x="3622068" y="-2226"/>
                    <a:pt x="3893989" y="29666"/>
                    <a:pt x="4096859" y="0"/>
                  </a:cubicBezTo>
                  <a:cubicBezTo>
                    <a:pt x="4107919" y="60533"/>
                    <a:pt x="4079576" y="124935"/>
                    <a:pt x="4096859" y="166646"/>
                  </a:cubicBezTo>
                  <a:lnTo>
                    <a:pt x="4096859" y="166646"/>
                  </a:lnTo>
                  <a:cubicBezTo>
                    <a:pt x="4099119" y="245082"/>
                    <a:pt x="4094462" y="344404"/>
                    <a:pt x="4096859" y="416615"/>
                  </a:cubicBezTo>
                  <a:cubicBezTo>
                    <a:pt x="4122863" y="636008"/>
                    <a:pt x="4030232" y="878561"/>
                    <a:pt x="4096859" y="999876"/>
                  </a:cubicBezTo>
                  <a:cubicBezTo>
                    <a:pt x="3845746" y="1001026"/>
                    <a:pt x="3735929" y="995562"/>
                    <a:pt x="3547197" y="999876"/>
                  </a:cubicBezTo>
                  <a:cubicBezTo>
                    <a:pt x="3358465" y="1004190"/>
                    <a:pt x="3131111" y="974361"/>
                    <a:pt x="3021434" y="999876"/>
                  </a:cubicBezTo>
                  <a:cubicBezTo>
                    <a:pt x="2911757" y="1025391"/>
                    <a:pt x="2576492" y="989646"/>
                    <a:pt x="2423975" y="999876"/>
                  </a:cubicBezTo>
                  <a:cubicBezTo>
                    <a:pt x="2271458" y="1010106"/>
                    <a:pt x="1960081" y="919238"/>
                    <a:pt x="1707025" y="999876"/>
                  </a:cubicBezTo>
                  <a:cubicBezTo>
                    <a:pt x="1518311" y="1035426"/>
                    <a:pt x="1348736" y="965242"/>
                    <a:pt x="1205160" y="999876"/>
                  </a:cubicBezTo>
                  <a:cubicBezTo>
                    <a:pt x="1061585" y="1034510"/>
                    <a:pt x="926672" y="968697"/>
                    <a:pt x="682810" y="999876"/>
                  </a:cubicBezTo>
                  <a:lnTo>
                    <a:pt x="682810" y="999876"/>
                  </a:lnTo>
                  <a:cubicBezTo>
                    <a:pt x="566164" y="1024846"/>
                    <a:pt x="431878" y="974704"/>
                    <a:pt x="361889" y="999876"/>
                  </a:cubicBezTo>
                  <a:cubicBezTo>
                    <a:pt x="291900" y="1025048"/>
                    <a:pt x="127967" y="970474"/>
                    <a:pt x="0" y="999876"/>
                  </a:cubicBezTo>
                  <a:cubicBezTo>
                    <a:pt x="-13912" y="831667"/>
                    <a:pt x="34619" y="642187"/>
                    <a:pt x="0" y="416615"/>
                  </a:cubicBezTo>
                  <a:cubicBezTo>
                    <a:pt x="-59291" y="429552"/>
                    <a:pt x="-129681" y="384162"/>
                    <a:pt x="-198411" y="393921"/>
                  </a:cubicBezTo>
                  <a:cubicBezTo>
                    <a:pt x="-120875" y="268320"/>
                    <a:pt x="-47291" y="226247"/>
                    <a:pt x="0" y="166646"/>
                  </a:cubicBezTo>
                  <a:cubicBezTo>
                    <a:pt x="-11577" y="114075"/>
                    <a:pt x="16896" y="80448"/>
                    <a:pt x="0" y="0"/>
                  </a:cubicBezTo>
                  <a:close/>
                </a:path>
                <a:path w="4096859" h="999876" stroke="0" extrusionOk="0">
                  <a:moveTo>
                    <a:pt x="0" y="0"/>
                  </a:moveTo>
                  <a:cubicBezTo>
                    <a:pt x="165497" y="-28068"/>
                    <a:pt x="181686" y="389"/>
                    <a:pt x="334577" y="0"/>
                  </a:cubicBezTo>
                  <a:cubicBezTo>
                    <a:pt x="487468" y="-389"/>
                    <a:pt x="592802" y="4947"/>
                    <a:pt x="682810" y="0"/>
                  </a:cubicBezTo>
                  <a:lnTo>
                    <a:pt x="682810" y="0"/>
                  </a:lnTo>
                  <a:cubicBezTo>
                    <a:pt x="825740" y="-57935"/>
                    <a:pt x="1089425" y="49309"/>
                    <a:pt x="1215402" y="0"/>
                  </a:cubicBezTo>
                  <a:cubicBezTo>
                    <a:pt x="1341379" y="-49309"/>
                    <a:pt x="1527926" y="1240"/>
                    <a:pt x="1707025" y="0"/>
                  </a:cubicBezTo>
                  <a:cubicBezTo>
                    <a:pt x="1855084" y="-59962"/>
                    <a:pt x="2074448" y="38887"/>
                    <a:pt x="2256687" y="0"/>
                  </a:cubicBezTo>
                  <a:cubicBezTo>
                    <a:pt x="2438926" y="-38887"/>
                    <a:pt x="2761982" y="150"/>
                    <a:pt x="2901942" y="0"/>
                  </a:cubicBezTo>
                  <a:cubicBezTo>
                    <a:pt x="3041903" y="-150"/>
                    <a:pt x="3187694" y="9442"/>
                    <a:pt x="3451604" y="0"/>
                  </a:cubicBezTo>
                  <a:cubicBezTo>
                    <a:pt x="3715514" y="-9442"/>
                    <a:pt x="3807337" y="23058"/>
                    <a:pt x="4096859" y="0"/>
                  </a:cubicBezTo>
                  <a:cubicBezTo>
                    <a:pt x="4109396" y="49870"/>
                    <a:pt x="4087957" y="118260"/>
                    <a:pt x="4096859" y="166646"/>
                  </a:cubicBezTo>
                  <a:lnTo>
                    <a:pt x="4096859" y="166646"/>
                  </a:lnTo>
                  <a:cubicBezTo>
                    <a:pt x="4105999" y="244226"/>
                    <a:pt x="4074631" y="295287"/>
                    <a:pt x="4096859" y="416615"/>
                  </a:cubicBezTo>
                  <a:cubicBezTo>
                    <a:pt x="4145041" y="534915"/>
                    <a:pt x="4057994" y="802580"/>
                    <a:pt x="4096859" y="999876"/>
                  </a:cubicBezTo>
                  <a:cubicBezTo>
                    <a:pt x="3811462" y="1016088"/>
                    <a:pt x="3725090" y="965288"/>
                    <a:pt x="3451604" y="999876"/>
                  </a:cubicBezTo>
                  <a:cubicBezTo>
                    <a:pt x="3178119" y="1034464"/>
                    <a:pt x="3059935" y="976495"/>
                    <a:pt x="2806349" y="999876"/>
                  </a:cubicBezTo>
                  <a:cubicBezTo>
                    <a:pt x="2552763" y="1023257"/>
                    <a:pt x="2136656" y="872738"/>
                    <a:pt x="1707025" y="999876"/>
                  </a:cubicBezTo>
                  <a:cubicBezTo>
                    <a:pt x="1467345" y="1044837"/>
                    <a:pt x="1454708" y="952642"/>
                    <a:pt x="1205160" y="999876"/>
                  </a:cubicBezTo>
                  <a:cubicBezTo>
                    <a:pt x="955612" y="1047110"/>
                    <a:pt x="856290" y="948173"/>
                    <a:pt x="682810" y="999876"/>
                  </a:cubicBezTo>
                  <a:lnTo>
                    <a:pt x="682810" y="999876"/>
                  </a:lnTo>
                  <a:cubicBezTo>
                    <a:pt x="559392" y="1021927"/>
                    <a:pt x="441974" y="969371"/>
                    <a:pt x="355061" y="999876"/>
                  </a:cubicBezTo>
                  <a:cubicBezTo>
                    <a:pt x="268148" y="1030381"/>
                    <a:pt x="112831" y="990833"/>
                    <a:pt x="0" y="999876"/>
                  </a:cubicBezTo>
                  <a:cubicBezTo>
                    <a:pt x="-39758" y="799349"/>
                    <a:pt x="1900" y="605938"/>
                    <a:pt x="0" y="416615"/>
                  </a:cubicBezTo>
                  <a:cubicBezTo>
                    <a:pt x="-51036" y="429124"/>
                    <a:pt x="-149764" y="388612"/>
                    <a:pt x="-198411" y="393921"/>
                  </a:cubicBezTo>
                  <a:cubicBezTo>
                    <a:pt x="-160372" y="322296"/>
                    <a:pt x="-86099" y="270182"/>
                    <a:pt x="0" y="166646"/>
                  </a:cubicBezTo>
                  <a:cubicBezTo>
                    <a:pt x="-11610" y="88014"/>
                    <a:pt x="18552" y="81983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RectCallout">
                      <a:avLst>
                        <a:gd name="adj1" fmla="val -54843"/>
                        <a:gd name="adj2" fmla="val -1060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제품 하나 사는데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블로그와 유튜브 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그리고 쇼핑몰 리뷰 등 정보를 찾는데 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시간이 너무 오래 걸려요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!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187" name="Picture 2">
            <a:extLst>
              <a:ext uri="{FF2B5EF4-FFF2-40B4-BE49-F238E27FC236}">
                <a16:creationId xmlns:a16="http://schemas.microsoft.com/office/drawing/2014/main" id="{22E13F42-2289-5114-26BF-15B627B51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3" b="8791"/>
          <a:stretch/>
        </p:blipFill>
        <p:spPr bwMode="auto">
          <a:xfrm>
            <a:off x="6439230" y="3219355"/>
            <a:ext cx="518615" cy="48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A8426BE1-9351-A92D-32ED-A9849979037D}"/>
              </a:ext>
            </a:extLst>
          </p:cNvPr>
          <p:cNvSpPr txBox="1"/>
          <p:nvPr/>
        </p:nvSpPr>
        <p:spPr>
          <a:xfrm>
            <a:off x="281100" y="16185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</a:rPr>
              <a:t>개발 배경</a:t>
            </a:r>
            <a:endParaRPr lang="ko-KR" altLang="en-US" dirty="0">
              <a:latin typeface="+mn-ea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D34D2F7-9BED-536F-E325-D93AF47A20BC}"/>
              </a:ext>
            </a:extLst>
          </p:cNvPr>
          <p:cNvGrpSpPr/>
          <p:nvPr/>
        </p:nvGrpSpPr>
        <p:grpSpPr>
          <a:xfrm>
            <a:off x="356152" y="569844"/>
            <a:ext cx="11554748" cy="6182751"/>
            <a:chOff x="356152" y="569844"/>
            <a:chExt cx="11554748" cy="6182751"/>
          </a:xfrm>
        </p:grpSpPr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C234508F-07EF-2D95-AAD6-0270AF2ED52C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87C0BF58-6D31-CFC2-EBB0-38B823CC8C55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1BCCC56-552F-5170-0FF9-773D29360337}"/>
                </a:ext>
              </a:extLst>
            </p:cNvPr>
            <p:cNvSpPr/>
            <p:nvPr/>
          </p:nvSpPr>
          <p:spPr>
            <a:xfrm>
              <a:off x="10796700" y="6321287"/>
              <a:ext cx="1114200" cy="431308"/>
            </a:xfrm>
            <a:prstGeom prst="ellipse">
              <a:avLst/>
            </a:prstGeom>
            <a:gradFill>
              <a:gsLst>
                <a:gs pos="35000">
                  <a:srgbClr val="86BC25"/>
                </a:gs>
                <a:gs pos="81000">
                  <a:srgbClr val="86BC25"/>
                </a:gs>
              </a:gsLst>
              <a:lin ang="12000000" scaled="0"/>
            </a:gradFill>
            <a:ln>
              <a:solidFill>
                <a:srgbClr val="229ED9"/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+mn-ea"/>
                </a:rPr>
                <a:t>Page 1</a:t>
              </a: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3ECA343C-536D-0FA2-608D-396B5DF25B4E}"/>
              </a:ext>
            </a:extLst>
          </p:cNvPr>
          <p:cNvGrpSpPr/>
          <p:nvPr/>
        </p:nvGrpSpPr>
        <p:grpSpPr>
          <a:xfrm>
            <a:off x="413384" y="1014739"/>
            <a:ext cx="4938559" cy="707886"/>
            <a:chOff x="588156" y="1438298"/>
            <a:chExt cx="3086887" cy="602835"/>
          </a:xfrm>
        </p:grpSpPr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C8E7C9B9-4A50-08FD-D481-8078E45584D1}"/>
                </a:ext>
              </a:extLst>
            </p:cNvPr>
            <p:cNvCxnSpPr>
              <a:cxnSpLocks/>
            </p:cNvCxnSpPr>
            <p:nvPr/>
          </p:nvCxnSpPr>
          <p:spPr>
            <a:xfrm>
              <a:off x="588156" y="1493005"/>
              <a:ext cx="0" cy="24454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D858B8E-B496-B68E-2BC5-9D257B001A97}"/>
                </a:ext>
              </a:extLst>
            </p:cNvPr>
            <p:cNvSpPr txBox="1"/>
            <p:nvPr/>
          </p:nvSpPr>
          <p:spPr>
            <a:xfrm>
              <a:off x="630245" y="1438298"/>
              <a:ext cx="3044798" cy="602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1"/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코로나 이후 온라인 쇼핑몰 이용자 두 배 폭발</a:t>
              </a:r>
              <a:r>
                <a:rPr lang="en-US" altLang="ko-KR" sz="2000" i="0" dirty="0">
                  <a:solidFill>
                    <a:srgbClr val="111111"/>
                  </a:solidFill>
                  <a:effectLst/>
                  <a:latin typeface="+mn-ea"/>
                </a:rPr>
                <a:t>… </a:t>
              </a:r>
              <a:r>
                <a:rPr lang="ko-KR" altLang="en-US" sz="2000" i="0" dirty="0">
                  <a:solidFill>
                    <a:srgbClr val="111111"/>
                  </a:solidFill>
                  <a:effectLst/>
                  <a:latin typeface="+mn-ea"/>
                </a:rPr>
                <a:t>소비 만족도는 하락</a:t>
              </a:r>
            </a:p>
          </p:txBody>
        </p:sp>
      </p:grpSp>
      <p:graphicFrame>
        <p:nvGraphicFramePr>
          <p:cNvPr id="208" name="차트 207">
            <a:extLst>
              <a:ext uri="{FF2B5EF4-FFF2-40B4-BE49-F238E27FC236}">
                <a16:creationId xmlns:a16="http://schemas.microsoft.com/office/drawing/2014/main" id="{BAEFE6F4-22A3-2B27-A115-5CD5BFA00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395342"/>
              </p:ext>
            </p:extLst>
          </p:nvPr>
        </p:nvGraphicFramePr>
        <p:xfrm>
          <a:off x="413384" y="2121370"/>
          <a:ext cx="5141252" cy="4002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8210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2936734" y="2629720"/>
            <a:ext cx="6318550" cy="799176"/>
            <a:chOff x="3941545" y="3157061"/>
            <a:chExt cx="4300192" cy="5438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1"/>
              <a:ext cx="779319" cy="196830"/>
              <a:chOff x="3729037" y="1562101"/>
              <a:chExt cx="857251" cy="261981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9311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83161" y="3504200"/>
              <a:ext cx="758576" cy="196753"/>
              <a:chOff x="7689992" y="2042483"/>
              <a:chExt cx="834435" cy="261879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2" y="2042483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19576" y="217339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826652" y="3248580"/>
              <a:ext cx="553330" cy="336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6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구상</a:t>
              </a:r>
              <a:endParaRPr lang="en-US" altLang="ko-KR" sz="2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111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7BF93FD0-3ADF-5AE7-9DD4-A41DA777FF4C}"/>
              </a:ext>
            </a:extLst>
          </p:cNvPr>
          <p:cNvGrpSpPr/>
          <p:nvPr/>
        </p:nvGrpSpPr>
        <p:grpSpPr>
          <a:xfrm>
            <a:off x="330630" y="594343"/>
            <a:ext cx="11479698" cy="5751443"/>
            <a:chOff x="356150" y="569844"/>
            <a:chExt cx="11479698" cy="5751443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1C5425E-57B2-508E-85F2-79F06208EACE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7916D91-EAEB-948A-8743-E69C4864710D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0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EAEB168-5E68-3231-EBF8-3B354BB49D38}"/>
              </a:ext>
            </a:extLst>
          </p:cNvPr>
          <p:cNvSpPr/>
          <p:nvPr/>
        </p:nvSpPr>
        <p:spPr>
          <a:xfrm>
            <a:off x="10796700" y="6321287"/>
            <a:ext cx="1114200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a typeface="한컴 윤고딕 240" panose="02020603020101020101" pitchFamily="18" charset="-127"/>
              </a:rPr>
              <a:t>Page 2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C339795-67BF-5663-5D3A-36C88901223F}"/>
              </a:ext>
            </a:extLst>
          </p:cNvPr>
          <p:cNvSpPr txBox="1">
            <a:spLocks/>
          </p:cNvSpPr>
          <p:nvPr/>
        </p:nvSpPr>
        <p:spPr>
          <a:xfrm>
            <a:off x="281100" y="0"/>
            <a:ext cx="2417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+mj-ea"/>
              </a:rPr>
              <a:t>핵심 기능</a:t>
            </a:r>
            <a:br>
              <a:rPr lang="en-US" altLang="ko-KR" dirty="0">
                <a:latin typeface="+mn-lt"/>
                <a:ea typeface="한컴 윤고딕 240" panose="02020603020101020101" pitchFamily="18" charset="-127"/>
              </a:rPr>
            </a:br>
            <a:endParaRPr lang="ko-KR" altLang="en-US" dirty="0">
              <a:latin typeface="+mn-lt"/>
              <a:ea typeface="한컴 윤고딕 240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D007B9-A89A-0DF4-2231-5FB266730CD3}"/>
              </a:ext>
            </a:extLst>
          </p:cNvPr>
          <p:cNvGrpSpPr/>
          <p:nvPr/>
        </p:nvGrpSpPr>
        <p:grpSpPr>
          <a:xfrm>
            <a:off x="559826" y="1464735"/>
            <a:ext cx="10485751" cy="4132436"/>
            <a:chOff x="1395300" y="966801"/>
            <a:chExt cx="9552351" cy="376458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717BAE1-B1DF-D958-6A03-A9BEDD26AC8B}"/>
                </a:ext>
              </a:extLst>
            </p:cNvPr>
            <p:cNvGrpSpPr/>
            <p:nvPr/>
          </p:nvGrpSpPr>
          <p:grpSpPr>
            <a:xfrm>
              <a:off x="1395300" y="966801"/>
              <a:ext cx="9437660" cy="3764583"/>
              <a:chOff x="281100" y="1345579"/>
              <a:chExt cx="8872602" cy="3539187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8368A36-1830-FDA5-F2AA-B05D40590E69}"/>
                  </a:ext>
                </a:extLst>
              </p:cNvPr>
              <p:cNvGrpSpPr/>
              <p:nvPr/>
            </p:nvGrpSpPr>
            <p:grpSpPr>
              <a:xfrm>
                <a:off x="1358898" y="1345579"/>
                <a:ext cx="7794804" cy="1395716"/>
                <a:chOff x="3940403" y="1772237"/>
                <a:chExt cx="5212043" cy="93325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F687784E-F0E3-1D3C-E00E-63FA4B7C3727}"/>
                    </a:ext>
                  </a:extLst>
                </p:cNvPr>
                <p:cNvSpPr/>
                <p:nvPr/>
              </p:nvSpPr>
              <p:spPr>
                <a:xfrm>
                  <a:off x="3940403" y="1989055"/>
                  <a:ext cx="5212043" cy="7164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16200000" sx="97000" sy="97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자유형: 도형 89">
                  <a:extLst>
                    <a:ext uri="{FF2B5EF4-FFF2-40B4-BE49-F238E27FC236}">
                      <a16:creationId xmlns:a16="http://schemas.microsoft.com/office/drawing/2014/main" id="{D5EFC1AE-2D4C-6E05-936E-17D4E85ACFD5}"/>
                    </a:ext>
                  </a:extLst>
                </p:cNvPr>
                <p:cNvSpPr/>
                <p:nvPr/>
              </p:nvSpPr>
              <p:spPr>
                <a:xfrm>
                  <a:off x="4656841" y="1772238"/>
                  <a:ext cx="886121" cy="933254"/>
                </a:xfrm>
                <a:custGeom>
                  <a:avLst/>
                  <a:gdLst>
                    <a:gd name="connsiteX0" fmla="*/ 108410 w 886121"/>
                    <a:gd name="connsiteY0" fmla="*/ 0 h 933254"/>
                    <a:gd name="connsiteX1" fmla="*/ 777712 w 886121"/>
                    <a:gd name="connsiteY1" fmla="*/ 0 h 933254"/>
                    <a:gd name="connsiteX2" fmla="*/ 886121 w 886121"/>
                    <a:gd name="connsiteY2" fmla="*/ 108409 h 933254"/>
                    <a:gd name="connsiteX3" fmla="*/ 886121 w 886121"/>
                    <a:gd name="connsiteY3" fmla="*/ 216818 h 933254"/>
                    <a:gd name="connsiteX4" fmla="*/ 716437 w 886121"/>
                    <a:gd name="connsiteY4" fmla="*/ 216818 h 933254"/>
                    <a:gd name="connsiteX5" fmla="*/ 716437 w 886121"/>
                    <a:gd name="connsiteY5" fmla="*/ 933254 h 933254"/>
                    <a:gd name="connsiteX6" fmla="*/ 0 w 886121"/>
                    <a:gd name="connsiteY6" fmla="*/ 933254 h 933254"/>
                    <a:gd name="connsiteX7" fmla="*/ 0 w 886121"/>
                    <a:gd name="connsiteY7" fmla="*/ 216817 h 933254"/>
                    <a:gd name="connsiteX8" fmla="*/ 1 w 886121"/>
                    <a:gd name="connsiteY8" fmla="*/ 216817 h 933254"/>
                    <a:gd name="connsiteX9" fmla="*/ 1 w 886121"/>
                    <a:gd name="connsiteY9" fmla="*/ 108409 h 933254"/>
                    <a:gd name="connsiteX10" fmla="*/ 108410 w 886121"/>
                    <a:gd name="connsiteY10" fmla="*/ 0 h 93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121" h="933254">
                      <a:moveTo>
                        <a:pt x="108410" y="0"/>
                      </a:moveTo>
                      <a:lnTo>
                        <a:pt x="777712" y="0"/>
                      </a:lnTo>
                      <a:cubicBezTo>
                        <a:pt x="837585" y="0"/>
                        <a:pt x="886121" y="48536"/>
                        <a:pt x="886121" y="108409"/>
                      </a:cubicBezTo>
                      <a:lnTo>
                        <a:pt x="886121" y="216818"/>
                      </a:lnTo>
                      <a:lnTo>
                        <a:pt x="716437" y="216818"/>
                      </a:lnTo>
                      <a:lnTo>
                        <a:pt x="716437" y="933254"/>
                      </a:lnTo>
                      <a:lnTo>
                        <a:pt x="0" y="933254"/>
                      </a:lnTo>
                      <a:lnTo>
                        <a:pt x="0" y="216817"/>
                      </a:lnTo>
                      <a:lnTo>
                        <a:pt x="1" y="216817"/>
                      </a:lnTo>
                      <a:lnTo>
                        <a:pt x="1" y="108409"/>
                      </a:lnTo>
                      <a:cubicBezTo>
                        <a:pt x="1" y="48536"/>
                        <a:pt x="48537" y="0"/>
                        <a:pt x="10841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사각형: 둥근 위쪽 모서리 90">
                  <a:extLst>
                    <a:ext uri="{FF2B5EF4-FFF2-40B4-BE49-F238E27FC236}">
                      <a16:creationId xmlns:a16="http://schemas.microsoft.com/office/drawing/2014/main" id="{2BC5B9B0-8CC3-F6FD-9E0E-CCC460132ECA}"/>
                    </a:ext>
                  </a:extLst>
                </p:cNvPr>
                <p:cNvSpPr/>
                <p:nvPr/>
              </p:nvSpPr>
              <p:spPr>
                <a:xfrm>
                  <a:off x="5372360" y="1772237"/>
                  <a:ext cx="171521" cy="2168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35B15F8-A381-D42A-7576-63D8604BFE2B}"/>
                  </a:ext>
                </a:extLst>
              </p:cNvPr>
              <p:cNvGrpSpPr/>
              <p:nvPr/>
            </p:nvGrpSpPr>
            <p:grpSpPr>
              <a:xfrm>
                <a:off x="819999" y="2417314"/>
                <a:ext cx="7794804" cy="1395716"/>
                <a:chOff x="3940403" y="1772237"/>
                <a:chExt cx="5212043" cy="933255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CECC00D-651E-4A60-97BF-01A8C54C7214}"/>
                    </a:ext>
                  </a:extLst>
                </p:cNvPr>
                <p:cNvSpPr/>
                <p:nvPr/>
              </p:nvSpPr>
              <p:spPr>
                <a:xfrm>
                  <a:off x="3940403" y="1989055"/>
                  <a:ext cx="5212043" cy="7164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16200000" sx="97000" sy="97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8D333F47-E34C-67FE-8CD6-92FE4F0DECEA}"/>
                    </a:ext>
                  </a:extLst>
                </p:cNvPr>
                <p:cNvSpPr/>
                <p:nvPr/>
              </p:nvSpPr>
              <p:spPr>
                <a:xfrm>
                  <a:off x="4656841" y="1772238"/>
                  <a:ext cx="886121" cy="933254"/>
                </a:xfrm>
                <a:custGeom>
                  <a:avLst/>
                  <a:gdLst>
                    <a:gd name="connsiteX0" fmla="*/ 108410 w 886121"/>
                    <a:gd name="connsiteY0" fmla="*/ 0 h 933254"/>
                    <a:gd name="connsiteX1" fmla="*/ 777712 w 886121"/>
                    <a:gd name="connsiteY1" fmla="*/ 0 h 933254"/>
                    <a:gd name="connsiteX2" fmla="*/ 886121 w 886121"/>
                    <a:gd name="connsiteY2" fmla="*/ 108409 h 933254"/>
                    <a:gd name="connsiteX3" fmla="*/ 886121 w 886121"/>
                    <a:gd name="connsiteY3" fmla="*/ 216818 h 933254"/>
                    <a:gd name="connsiteX4" fmla="*/ 716437 w 886121"/>
                    <a:gd name="connsiteY4" fmla="*/ 216818 h 933254"/>
                    <a:gd name="connsiteX5" fmla="*/ 716437 w 886121"/>
                    <a:gd name="connsiteY5" fmla="*/ 933254 h 933254"/>
                    <a:gd name="connsiteX6" fmla="*/ 0 w 886121"/>
                    <a:gd name="connsiteY6" fmla="*/ 933254 h 933254"/>
                    <a:gd name="connsiteX7" fmla="*/ 0 w 886121"/>
                    <a:gd name="connsiteY7" fmla="*/ 216817 h 933254"/>
                    <a:gd name="connsiteX8" fmla="*/ 1 w 886121"/>
                    <a:gd name="connsiteY8" fmla="*/ 216817 h 933254"/>
                    <a:gd name="connsiteX9" fmla="*/ 1 w 886121"/>
                    <a:gd name="connsiteY9" fmla="*/ 108409 h 933254"/>
                    <a:gd name="connsiteX10" fmla="*/ 108410 w 886121"/>
                    <a:gd name="connsiteY10" fmla="*/ 0 h 93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121" h="933254">
                      <a:moveTo>
                        <a:pt x="108410" y="0"/>
                      </a:moveTo>
                      <a:lnTo>
                        <a:pt x="777712" y="0"/>
                      </a:lnTo>
                      <a:cubicBezTo>
                        <a:pt x="837585" y="0"/>
                        <a:pt x="886121" y="48536"/>
                        <a:pt x="886121" y="108409"/>
                      </a:cubicBezTo>
                      <a:lnTo>
                        <a:pt x="886121" y="216818"/>
                      </a:lnTo>
                      <a:lnTo>
                        <a:pt x="716437" y="216818"/>
                      </a:lnTo>
                      <a:lnTo>
                        <a:pt x="716437" y="933254"/>
                      </a:lnTo>
                      <a:lnTo>
                        <a:pt x="0" y="933254"/>
                      </a:lnTo>
                      <a:lnTo>
                        <a:pt x="0" y="216817"/>
                      </a:lnTo>
                      <a:lnTo>
                        <a:pt x="1" y="216817"/>
                      </a:lnTo>
                      <a:lnTo>
                        <a:pt x="1" y="108409"/>
                      </a:lnTo>
                      <a:cubicBezTo>
                        <a:pt x="1" y="48536"/>
                        <a:pt x="48537" y="0"/>
                        <a:pt x="10841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사각형: 둥근 위쪽 모서리 87">
                  <a:extLst>
                    <a:ext uri="{FF2B5EF4-FFF2-40B4-BE49-F238E27FC236}">
                      <a16:creationId xmlns:a16="http://schemas.microsoft.com/office/drawing/2014/main" id="{4D3D6BE5-E30A-E539-3533-BE49B67B5759}"/>
                    </a:ext>
                  </a:extLst>
                </p:cNvPr>
                <p:cNvSpPr/>
                <p:nvPr/>
              </p:nvSpPr>
              <p:spPr>
                <a:xfrm>
                  <a:off x="5371441" y="1772237"/>
                  <a:ext cx="171521" cy="2166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196A626-7F23-1D8D-1A10-8E37729665F2}"/>
                  </a:ext>
                </a:extLst>
              </p:cNvPr>
              <p:cNvGrpSpPr/>
              <p:nvPr/>
            </p:nvGrpSpPr>
            <p:grpSpPr>
              <a:xfrm>
                <a:off x="281100" y="3489047"/>
                <a:ext cx="7794804" cy="1395719"/>
                <a:chOff x="3940403" y="1772236"/>
                <a:chExt cx="5212043" cy="933257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343AFC96-FC2C-18F8-6BFD-7CFB3CBA361E}"/>
                    </a:ext>
                  </a:extLst>
                </p:cNvPr>
                <p:cNvSpPr/>
                <p:nvPr/>
              </p:nvSpPr>
              <p:spPr>
                <a:xfrm>
                  <a:off x="3940403" y="1989055"/>
                  <a:ext cx="5212043" cy="7164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16200000" sx="97000" sy="97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id="{83CD7F50-3BFF-3ACC-25BF-26BA341D78F1}"/>
                    </a:ext>
                  </a:extLst>
                </p:cNvPr>
                <p:cNvSpPr/>
                <p:nvPr/>
              </p:nvSpPr>
              <p:spPr>
                <a:xfrm>
                  <a:off x="4656842" y="1772239"/>
                  <a:ext cx="886121" cy="933254"/>
                </a:xfrm>
                <a:custGeom>
                  <a:avLst/>
                  <a:gdLst>
                    <a:gd name="connsiteX0" fmla="*/ 108410 w 886121"/>
                    <a:gd name="connsiteY0" fmla="*/ 0 h 933254"/>
                    <a:gd name="connsiteX1" fmla="*/ 777712 w 886121"/>
                    <a:gd name="connsiteY1" fmla="*/ 0 h 933254"/>
                    <a:gd name="connsiteX2" fmla="*/ 886121 w 886121"/>
                    <a:gd name="connsiteY2" fmla="*/ 108409 h 933254"/>
                    <a:gd name="connsiteX3" fmla="*/ 886121 w 886121"/>
                    <a:gd name="connsiteY3" fmla="*/ 216818 h 933254"/>
                    <a:gd name="connsiteX4" fmla="*/ 716437 w 886121"/>
                    <a:gd name="connsiteY4" fmla="*/ 216818 h 933254"/>
                    <a:gd name="connsiteX5" fmla="*/ 716437 w 886121"/>
                    <a:gd name="connsiteY5" fmla="*/ 933254 h 933254"/>
                    <a:gd name="connsiteX6" fmla="*/ 0 w 886121"/>
                    <a:gd name="connsiteY6" fmla="*/ 933254 h 933254"/>
                    <a:gd name="connsiteX7" fmla="*/ 0 w 886121"/>
                    <a:gd name="connsiteY7" fmla="*/ 216817 h 933254"/>
                    <a:gd name="connsiteX8" fmla="*/ 1 w 886121"/>
                    <a:gd name="connsiteY8" fmla="*/ 216817 h 933254"/>
                    <a:gd name="connsiteX9" fmla="*/ 1 w 886121"/>
                    <a:gd name="connsiteY9" fmla="*/ 108409 h 933254"/>
                    <a:gd name="connsiteX10" fmla="*/ 108410 w 886121"/>
                    <a:gd name="connsiteY10" fmla="*/ 0 h 93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121" h="933254">
                      <a:moveTo>
                        <a:pt x="108410" y="0"/>
                      </a:moveTo>
                      <a:lnTo>
                        <a:pt x="777712" y="0"/>
                      </a:lnTo>
                      <a:cubicBezTo>
                        <a:pt x="837585" y="0"/>
                        <a:pt x="886121" y="48536"/>
                        <a:pt x="886121" y="108409"/>
                      </a:cubicBezTo>
                      <a:lnTo>
                        <a:pt x="886121" y="216818"/>
                      </a:lnTo>
                      <a:lnTo>
                        <a:pt x="716437" y="216818"/>
                      </a:lnTo>
                      <a:lnTo>
                        <a:pt x="716437" y="933254"/>
                      </a:lnTo>
                      <a:lnTo>
                        <a:pt x="0" y="933254"/>
                      </a:lnTo>
                      <a:lnTo>
                        <a:pt x="0" y="216817"/>
                      </a:lnTo>
                      <a:lnTo>
                        <a:pt x="1" y="216817"/>
                      </a:lnTo>
                      <a:lnTo>
                        <a:pt x="1" y="108409"/>
                      </a:lnTo>
                      <a:cubicBezTo>
                        <a:pt x="1" y="48536"/>
                        <a:pt x="48537" y="0"/>
                        <a:pt x="10841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사각형: 둥근 위쪽 모서리 84">
                  <a:extLst>
                    <a:ext uri="{FF2B5EF4-FFF2-40B4-BE49-F238E27FC236}">
                      <a16:creationId xmlns:a16="http://schemas.microsoft.com/office/drawing/2014/main" id="{9B7E448E-BDFF-96C8-2DE0-E004AE801125}"/>
                    </a:ext>
                  </a:extLst>
                </p:cNvPr>
                <p:cNvSpPr/>
                <p:nvPr/>
              </p:nvSpPr>
              <p:spPr>
                <a:xfrm>
                  <a:off x="5372360" y="1772236"/>
                  <a:ext cx="171521" cy="2168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5205AE-54EF-1266-03ED-DCFA7C5D2E0F}"/>
                </a:ext>
              </a:extLst>
            </p:cNvPr>
            <p:cNvSpPr txBox="1"/>
            <p:nvPr/>
          </p:nvSpPr>
          <p:spPr>
            <a:xfrm>
              <a:off x="2791206" y="3692083"/>
              <a:ext cx="634018" cy="44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chemeClr val="bg1"/>
                  </a:solidFill>
                  <a:ea typeface="G마켓 산스 Bold" panose="02000000000000000000" pitchFamily="50" charset="-127"/>
                </a:rPr>
                <a:t>01</a:t>
              </a:r>
              <a:endParaRPr lang="ko-KR" altLang="en-US" sz="2600" dirty="0">
                <a:solidFill>
                  <a:schemeClr val="bg1"/>
                </a:solidFill>
                <a:ea typeface="G마켓 산스 Bold" panose="020000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03C4EC-9C61-C267-5AD0-4540AE2D526E}"/>
                </a:ext>
              </a:extLst>
            </p:cNvPr>
            <p:cNvSpPr txBox="1"/>
            <p:nvPr/>
          </p:nvSpPr>
          <p:spPr>
            <a:xfrm>
              <a:off x="3361062" y="2556665"/>
              <a:ext cx="640743" cy="44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rgbClr val="FFFFFF"/>
                  </a:solidFill>
                  <a:ea typeface="G마켓 산스 Bold" panose="02000000000000000000" pitchFamily="50" charset="-127"/>
                </a:rPr>
                <a:t>02</a:t>
              </a:r>
              <a:endParaRPr lang="ko-KR" altLang="en-US" sz="2600" dirty="0">
                <a:solidFill>
                  <a:srgbClr val="FFFFFF"/>
                </a:solidFill>
                <a:ea typeface="G마켓 산스 Bold" panose="020000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3F5625-C840-FABB-046D-A6E2CC0E0333}"/>
                </a:ext>
              </a:extLst>
            </p:cNvPr>
            <p:cNvSpPr txBox="1"/>
            <p:nvPr/>
          </p:nvSpPr>
          <p:spPr>
            <a:xfrm>
              <a:off x="3926078" y="1424249"/>
              <a:ext cx="640743" cy="44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rgbClr val="FFFFFF"/>
                  </a:solidFill>
                  <a:ea typeface="G마켓 산스 Bold" panose="02000000000000000000" pitchFamily="50" charset="-127"/>
                </a:rPr>
                <a:t>03</a:t>
              </a:r>
              <a:endParaRPr lang="ko-KR" altLang="en-US" sz="2600" dirty="0">
                <a:solidFill>
                  <a:srgbClr val="FFFFFF"/>
                </a:solidFill>
                <a:ea typeface="G마켓 산스 Bold" panose="020000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50359A-6E63-FCFC-47E7-FF619F783AEE}"/>
                </a:ext>
              </a:extLst>
            </p:cNvPr>
            <p:cNvSpPr txBox="1"/>
            <p:nvPr/>
          </p:nvSpPr>
          <p:spPr>
            <a:xfrm>
              <a:off x="3809656" y="3751438"/>
              <a:ext cx="5876865" cy="81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+mn-ea"/>
                </a:rPr>
                <a:t>리뷰 데이터 분석 및 시각화</a:t>
              </a:r>
              <a:endParaRPr lang="en-US" altLang="ko-KR" b="1" dirty="0">
                <a:latin typeface="+mn-ea"/>
              </a:endParaRPr>
            </a:p>
            <a:p>
              <a:endParaRPr lang="en-US" altLang="ko-KR" b="1" dirty="0">
                <a:latin typeface="+mn-ea"/>
              </a:endParaRPr>
            </a:p>
            <a:p>
              <a:r>
                <a:rPr lang="ko-KR" altLang="en-US" sz="1600" dirty="0">
                  <a:latin typeface="+mn-ea"/>
                </a:rPr>
                <a:t>쇼핑몰 리뷰데이터를 </a:t>
              </a:r>
              <a:r>
                <a:rPr lang="en-US" altLang="ko-KR" sz="1600" dirty="0">
                  <a:latin typeface="+mn-ea"/>
                </a:rPr>
                <a:t>2</a:t>
              </a:r>
              <a:r>
                <a:rPr lang="ko-KR" altLang="en-US" sz="1600" dirty="0">
                  <a:latin typeface="+mn-ea"/>
                </a:rPr>
                <a:t>차 가공하여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감정분석을 통해 리뷰를 분석함 </a:t>
              </a:r>
              <a:endParaRPr lang="en-US" altLang="ko-KR" sz="1600" dirty="0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D2B432-FF80-DFFF-7E7E-A6D728330DD7}"/>
                </a:ext>
              </a:extLst>
            </p:cNvPr>
            <p:cNvSpPr txBox="1"/>
            <p:nvPr/>
          </p:nvSpPr>
          <p:spPr>
            <a:xfrm>
              <a:off x="4369345" y="2621070"/>
              <a:ext cx="6578306" cy="75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n-ea"/>
                </a:rPr>
                <a:t>사용자별 개인 맞춤화 서비스</a:t>
              </a:r>
              <a:endParaRPr lang="en-US" altLang="ko-KR" sz="1600" b="1" dirty="0">
                <a:latin typeface="+mn-ea"/>
              </a:endParaRPr>
            </a:p>
            <a:p>
              <a:endParaRPr lang="en-US" altLang="ko-KR" sz="1600" dirty="0">
                <a:latin typeface="+mn-ea"/>
              </a:endParaRPr>
            </a:p>
            <a:p>
              <a:r>
                <a:rPr lang="ko-KR" altLang="en-US" sz="1600" dirty="0">
                  <a:latin typeface="+mn-ea"/>
                </a:rPr>
                <a:t>사용자의 검색 키워드를 통해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유사한 제품을 추천함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304981-EDF2-79B6-12C6-9E4EEC757780}"/>
                </a:ext>
              </a:extLst>
            </p:cNvPr>
            <p:cNvSpPr txBox="1"/>
            <p:nvPr/>
          </p:nvSpPr>
          <p:spPr>
            <a:xfrm>
              <a:off x="4937306" y="1469076"/>
              <a:ext cx="5684717" cy="75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+mj-ea"/>
                  <a:ea typeface="+mj-ea"/>
                </a:rPr>
                <a:t>신제품 및 중고제품 소개</a:t>
              </a:r>
              <a:endParaRPr lang="en-US" altLang="ko-KR" sz="1600" b="1" dirty="0">
                <a:latin typeface="+mj-ea"/>
                <a:ea typeface="+mj-ea"/>
              </a:endParaRPr>
            </a:p>
            <a:p>
              <a:endParaRPr lang="en-US" altLang="ko-KR" sz="1600" dirty="0">
                <a:latin typeface="+mj-ea"/>
                <a:ea typeface="+mj-ea"/>
              </a:endParaRPr>
            </a:p>
            <a:p>
              <a:r>
                <a:rPr lang="ko-KR" altLang="en-US" sz="1600" dirty="0">
                  <a:latin typeface="+mj-ea"/>
                  <a:ea typeface="+mj-ea"/>
                </a:rPr>
                <a:t>신제품 외에도 중고제품의 가격대를 비교 할 수 있음</a:t>
              </a:r>
              <a:endParaRPr lang="en-US" altLang="ko-KR" sz="16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503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2936734" y="2629720"/>
            <a:ext cx="6318550" cy="799176"/>
            <a:chOff x="3941545" y="3157061"/>
            <a:chExt cx="4300192" cy="5438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1"/>
              <a:ext cx="779319" cy="196830"/>
              <a:chOff x="3729037" y="1562101"/>
              <a:chExt cx="857251" cy="261981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9311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83161" y="3504200"/>
              <a:ext cx="758576" cy="196753"/>
              <a:chOff x="7689992" y="2042483"/>
              <a:chExt cx="834435" cy="261879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2" y="2042483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19576" y="2173394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826652" y="3248580"/>
              <a:ext cx="553330" cy="336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6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확장</a:t>
              </a:r>
              <a:endParaRPr lang="en-US" altLang="ko-KR" sz="2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E70E16F-729F-0FDF-D385-5C155E12CCFE}"/>
              </a:ext>
            </a:extLst>
          </p:cNvPr>
          <p:cNvGrpSpPr/>
          <p:nvPr/>
        </p:nvGrpSpPr>
        <p:grpSpPr>
          <a:xfrm>
            <a:off x="356152" y="569844"/>
            <a:ext cx="11479696" cy="5751443"/>
            <a:chOff x="356152" y="569844"/>
            <a:chExt cx="11479696" cy="575144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9BB0568-9519-5D28-1596-A719C2CA7419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569844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52ABD76-C231-9591-86E3-D215FC56B13F}"/>
                </a:ext>
              </a:extLst>
            </p:cNvPr>
            <p:cNvCxnSpPr>
              <a:cxnSpLocks/>
            </p:cNvCxnSpPr>
            <p:nvPr/>
          </p:nvCxnSpPr>
          <p:spPr>
            <a:xfrm>
              <a:off x="356152" y="6321287"/>
              <a:ext cx="11479696" cy="0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2EB2CB36-2D0D-9C13-1C12-68388591B21F}"/>
              </a:ext>
            </a:extLst>
          </p:cNvPr>
          <p:cNvSpPr/>
          <p:nvPr/>
        </p:nvSpPr>
        <p:spPr>
          <a:xfrm>
            <a:off x="10763905" y="6303703"/>
            <a:ext cx="1216006" cy="431308"/>
          </a:xfrm>
          <a:prstGeom prst="ellipse">
            <a:avLst/>
          </a:prstGeom>
          <a:gradFill>
            <a:gsLst>
              <a:gs pos="35000">
                <a:srgbClr val="86BC25"/>
              </a:gs>
              <a:gs pos="81000">
                <a:srgbClr val="86BC25"/>
              </a:gs>
            </a:gsLst>
            <a:lin ang="12000000" scaled="0"/>
          </a:gradFill>
          <a:ln>
            <a:solidFill>
              <a:srgbClr val="229ED9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ea"/>
                <a:ea typeface="+mj-ea"/>
              </a:rPr>
              <a:t>Page 3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BC305C9-4D0C-4B62-8FD9-AC255705159A}"/>
              </a:ext>
            </a:extLst>
          </p:cNvPr>
          <p:cNvSpPr txBox="1">
            <a:spLocks/>
          </p:cNvSpPr>
          <p:nvPr/>
        </p:nvSpPr>
        <p:spPr>
          <a:xfrm>
            <a:off x="356152" y="122989"/>
            <a:ext cx="3736415" cy="1095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+mj-ea"/>
              </a:rPr>
              <a:t>기대 효과 </a:t>
            </a:r>
            <a:br>
              <a:rPr lang="en-US" altLang="ko-KR" dirty="0">
                <a:latin typeface="+mj-ea"/>
              </a:rPr>
            </a:br>
            <a:endParaRPr lang="ko-KR" altLang="en-US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49651-3C0C-4CC2-9D55-DE7FF548A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58" y="2223386"/>
            <a:ext cx="1812856" cy="1812856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FC120DDC-10BD-420E-85BE-73B000A77813}"/>
              </a:ext>
            </a:extLst>
          </p:cNvPr>
          <p:cNvSpPr txBox="1">
            <a:spLocks/>
          </p:cNvSpPr>
          <p:nvPr/>
        </p:nvSpPr>
        <p:spPr>
          <a:xfrm>
            <a:off x="1351837" y="4240622"/>
            <a:ext cx="2896072" cy="692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j-ea"/>
              </a:rPr>
              <a:t>효율적인 시간 절약</a:t>
            </a:r>
            <a:endParaRPr lang="en-US" altLang="ko-KR" sz="2400" b="1" dirty="0">
              <a:latin typeface="+mj-ea"/>
            </a:endParaRPr>
          </a:p>
          <a:p>
            <a:endParaRPr lang="ko-KR" altLang="en-US" sz="12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F6E1A-CBEE-4072-B765-299033954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83" y="1958239"/>
            <a:ext cx="1044608" cy="10446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14BEBA-CCD6-4391-850E-8E3694B5B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183" y="2223386"/>
            <a:ext cx="1812856" cy="1812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2EDF6D-07FD-47CE-9730-89BF0055B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19" y="2405001"/>
            <a:ext cx="776564" cy="776564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AF1E12C5-B277-4761-9E83-EBC54C84B7CC}"/>
              </a:ext>
            </a:extLst>
          </p:cNvPr>
          <p:cNvSpPr txBox="1">
            <a:spLocks/>
          </p:cNvSpPr>
          <p:nvPr/>
        </p:nvSpPr>
        <p:spPr>
          <a:xfrm>
            <a:off x="5293282" y="4240622"/>
            <a:ext cx="1894595" cy="491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j-ea"/>
              </a:rPr>
              <a:t>신뢰성 향상</a:t>
            </a:r>
            <a:endParaRPr lang="ko-KR" altLang="en-US" sz="1200" b="1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EF9DA8-CE9F-46A0-AD93-693707CB8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72" y="2223386"/>
            <a:ext cx="1812856" cy="1812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639FB3-F076-4BF5-854A-D881BBC9D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94" y="2324250"/>
            <a:ext cx="663783" cy="6637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6F84BA-F797-28F0-AAD1-76E9B357C945}"/>
              </a:ext>
            </a:extLst>
          </p:cNvPr>
          <p:cNvSpPr txBox="1">
            <a:spLocks/>
          </p:cNvSpPr>
          <p:nvPr/>
        </p:nvSpPr>
        <p:spPr>
          <a:xfrm>
            <a:off x="9024183" y="4240622"/>
            <a:ext cx="1987949" cy="431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latin typeface="+mj-ea"/>
              </a:rPr>
              <a:t>가독성 상승</a:t>
            </a:r>
            <a:endParaRPr lang="ko-KR" altLang="en-US" sz="1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32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719</Words>
  <Application>Microsoft Office PowerPoint</Application>
  <PresentationFormat>와이드스크린</PresentationFormat>
  <Paragraphs>155</Paragraphs>
  <Slides>26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Wingdings</vt:lpstr>
      <vt:lpstr>Ubuntu Condensed</vt:lpstr>
      <vt:lpstr>Office 테마</vt:lpstr>
      <vt:lpstr>PowerPoint 프레젠테이션</vt:lpstr>
      <vt:lpstr>PowerPoint 프레젠테이션</vt:lpstr>
      <vt:lpstr>INDEX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김현수</dc:creator>
  <cp:lastModifiedBy>박 해구</cp:lastModifiedBy>
  <cp:revision>169</cp:revision>
  <dcterms:created xsi:type="dcterms:W3CDTF">2022-09-23T00:04:36Z</dcterms:created>
  <dcterms:modified xsi:type="dcterms:W3CDTF">2023-02-27T06:35:50Z</dcterms:modified>
</cp:coreProperties>
</file>